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3"/>
  </p:notesMasterIdLst>
  <p:handoutMasterIdLst>
    <p:handoutMasterId r:id="rId44"/>
  </p:handoutMasterIdLst>
  <p:sldIdLst>
    <p:sldId id="313" r:id="rId2"/>
    <p:sldId id="368" r:id="rId3"/>
    <p:sldId id="390" r:id="rId4"/>
    <p:sldId id="392" r:id="rId5"/>
    <p:sldId id="395" r:id="rId6"/>
    <p:sldId id="399" r:id="rId7"/>
    <p:sldId id="396" r:id="rId8"/>
    <p:sldId id="397" r:id="rId9"/>
    <p:sldId id="398" r:id="rId10"/>
    <p:sldId id="391" r:id="rId11"/>
    <p:sldId id="394" r:id="rId12"/>
    <p:sldId id="393" r:id="rId13"/>
    <p:sldId id="400" r:id="rId14"/>
    <p:sldId id="401" r:id="rId15"/>
    <p:sldId id="402" r:id="rId16"/>
    <p:sldId id="403" r:id="rId17"/>
    <p:sldId id="389" r:id="rId18"/>
    <p:sldId id="367" r:id="rId19"/>
    <p:sldId id="387" r:id="rId20"/>
    <p:sldId id="384" r:id="rId21"/>
    <p:sldId id="383" r:id="rId22"/>
    <p:sldId id="373" r:id="rId23"/>
    <p:sldId id="464" r:id="rId24"/>
    <p:sldId id="404" r:id="rId25"/>
    <p:sldId id="435" r:id="rId26"/>
    <p:sldId id="436" r:id="rId27"/>
    <p:sldId id="437" r:id="rId28"/>
    <p:sldId id="438" r:id="rId29"/>
    <p:sldId id="440" r:id="rId30"/>
    <p:sldId id="441" r:id="rId31"/>
    <p:sldId id="442" r:id="rId32"/>
    <p:sldId id="443" r:id="rId33"/>
    <p:sldId id="406" r:id="rId34"/>
    <p:sldId id="432" r:id="rId35"/>
    <p:sldId id="408" r:id="rId36"/>
    <p:sldId id="410" r:id="rId37"/>
    <p:sldId id="466" r:id="rId38"/>
    <p:sldId id="414" r:id="rId39"/>
    <p:sldId id="465" r:id="rId40"/>
    <p:sldId id="339" r:id="rId41"/>
    <p:sldId id="365" r:id="rId42"/>
  </p:sldIdLst>
  <p:sldSz cx="9144000" cy="6858000" type="screen4x3"/>
  <p:notesSz cx="6858000" cy="91995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6087DE"/>
    <a:srgbClr val="034ABD"/>
    <a:srgbClr val="FF9933"/>
    <a:srgbClr val="E85E5E"/>
    <a:srgbClr val="3366CC"/>
    <a:srgbClr val="E2647F"/>
    <a:srgbClr val="0099FF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83623" autoAdjust="0"/>
  </p:normalViewPr>
  <p:slideViewPr>
    <p:cSldViewPr>
      <p:cViewPr>
        <p:scale>
          <a:sx n="94" d="100"/>
          <a:sy n="94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rage2\bases\TURISMO\Barbara\Par&#225;\Par&#225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Apresenta&#231;&#245;es%201\2012\MTUR%20-%20Agosto\caracteriza&#231;&#227;o\Gr&#225;fico%20Hx%20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Apresenta&#231;&#245;es%201\2012\MTUR%20-%20Agosto\caracteriza&#231;&#227;o\Gr&#225;ficos%20Formal%20Ago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rage2\bases\TURISMO\Apresenta&#231;&#245;es%201\2012\MTUR%20-%20Agosto\caracteriza&#231;&#227;o\Gr&#225;ficos%20Apresenta&#231;&#227;o.xlsx" TargetMode="External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Apresenta&#231;&#245;es%201\2012\MTUR%20-%20Agosto\caracteriza&#231;&#227;o\Gr&#225;ficos%20Formal%20Ago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Estudos\Ipea\Caracterizacao_Ocupacao_Turismo%20_P10\Resultados\Caracterizacao_ocupacao_turismo_ocupacoes_mais_significantes_turismo_201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torage2\bases\TURISMO\Barbara\TD%20jul_2012\Gr&#225;ficos%20TD%20-%20Atualizado%20-%202010%20-%20Pat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Barbara\TD%20jul_2012\Gr&#225;ficos%20TD%20-%20Atualizado%20-%202010%20-%20Pat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Barbara\TD%20jul_2012\Gr&#225;ficos%20TD%20-%20Atualizado%20-%202010%20-%20Pat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Barbara\TD%20jul_2012\Tabelas%20TD%20-%20Atualizada%20-%202010%20-%20Pat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Barbara\Apresenta&#231;&#245;es\Apresenta&#231;&#227;o%2027.10\C&#243;pia%20de%20Turismo,%20Economia,%20Nucleo%20ACTs%2022-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Apresenta&#231;&#245;es%201\2012\MTUR%20-%20Agosto\caracteriza&#231;&#227;o\Perfil%20medioTurismo,%20Economia,%20Nucleo%20ACT%20AGO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rage2\bases\TURISMO\Apresenta&#231;&#245;es%201\2012\MTUR%20-%20Agosto\caracteriza&#231;&#227;o\Gr&#225;ficos%20Apresenta&#231;&#227;o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2\bases\TURISMO\Apresenta&#231;&#245;es%201\2012\MTUR%20-%20Agosto\caracteriza&#231;&#227;o\Gr&#225;ficos%20Formal%20Ag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5"/>
          <c:dPt>
            <c:idx val="1"/>
            <c:bubble3D val="0"/>
            <c:spPr>
              <a:solidFill>
                <a:srgbClr val="FFFFFF">
                  <a:alpha val="54000"/>
                </a:srgbClr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PARA!$L$32:$L$33</c:f>
              <c:strCache>
                <c:ptCount val="2"/>
                <c:pt idx="0">
                  <c:v>Formal</c:v>
                </c:pt>
                <c:pt idx="1">
                  <c:v>Informal</c:v>
                </c:pt>
              </c:strCache>
            </c:strRef>
          </c:cat>
          <c:val>
            <c:numRef>
              <c:f>PARA!$M$32:$M$33</c:f>
              <c:numCache>
                <c:formatCode>0%</c:formatCode>
                <c:ptCount val="2"/>
                <c:pt idx="0">
                  <c:v>0.42709079370074576</c:v>
                </c:pt>
                <c:pt idx="1">
                  <c:v>0.57290920629925923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CO!$B$29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CO!$A$30:$A$40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 não metropolitano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Conjunto Acts</c:v>
                </c:pt>
                <c:pt idx="10">
                  <c:v>Toda Economia</c:v>
                </c:pt>
              </c:strCache>
            </c:strRef>
          </c:cat>
          <c:val>
            <c:numRef>
              <c:f>CO!$B$30:$B$40</c:f>
              <c:numCache>
                <c:formatCode>0.00</c:formatCode>
                <c:ptCount val="11"/>
                <c:pt idx="0">
                  <c:v>1.26</c:v>
                </c:pt>
                <c:pt idx="1">
                  <c:v>1.06</c:v>
                </c:pt>
                <c:pt idx="2">
                  <c:v>1.8</c:v>
                </c:pt>
                <c:pt idx="3">
                  <c:v>1.45</c:v>
                </c:pt>
                <c:pt idx="4">
                  <c:v>1.33</c:v>
                </c:pt>
                <c:pt idx="5">
                  <c:v>1.1900000000000026</c:v>
                </c:pt>
                <c:pt idx="6">
                  <c:v>0.91</c:v>
                </c:pt>
                <c:pt idx="7">
                  <c:v>1.139999999999997</c:v>
                </c:pt>
                <c:pt idx="8">
                  <c:v>1.55</c:v>
                </c:pt>
                <c:pt idx="9">
                  <c:v>1.44</c:v>
                </c:pt>
                <c:pt idx="10">
                  <c:v>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515584"/>
        <c:axId val="136517120"/>
      </c:barChart>
      <c:lineChart>
        <c:grouping val="standard"/>
        <c:varyColors val="0"/>
        <c:ser>
          <c:idx val="1"/>
          <c:order val="1"/>
          <c:tx>
            <c:strRef>
              <c:f>CO!$C$29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CO!$A$30:$A$40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 não metropolitano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Conjunto Acts</c:v>
                </c:pt>
                <c:pt idx="10">
                  <c:v>Toda Economia</c:v>
                </c:pt>
              </c:strCache>
            </c:strRef>
          </c:cat>
          <c:val>
            <c:numRef>
              <c:f>CO!$C$30:$C$40</c:f>
              <c:numCache>
                <c:formatCode>0.00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515584"/>
        <c:axId val="136517120"/>
      </c:lineChart>
      <c:catAx>
        <c:axId val="136515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pt-BR"/>
          </a:p>
        </c:txPr>
        <c:crossAx val="136517120"/>
        <c:crosses val="autoZero"/>
        <c:auto val="1"/>
        <c:lblAlgn val="ctr"/>
        <c:lblOffset val="100"/>
        <c:noMultiLvlLbl val="0"/>
      </c:catAx>
      <c:valAx>
        <c:axId val="13651712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13651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educ!$B$19</c:f>
              <c:strCache>
                <c:ptCount val="1"/>
                <c:pt idx="0">
                  <c:v>Até 4a série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educ!$A$20:$A$30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educ!$B$20:$B$30</c:f>
              <c:numCache>
                <c:formatCode>_-* #,##0_-;\-* #,##0_-;_-* "-"??_-;_-@_-</c:formatCode>
                <c:ptCount val="11"/>
                <c:pt idx="0">
                  <c:v>9</c:v>
                </c:pt>
                <c:pt idx="1">
                  <c:v>2</c:v>
                </c:pt>
                <c:pt idx="2">
                  <c:v>0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</c:numCache>
            </c:numRef>
          </c:val>
        </c:ser>
        <c:ser>
          <c:idx val="1"/>
          <c:order val="1"/>
          <c:tx>
            <c:strRef>
              <c:f>educ!$C$19</c:f>
              <c:strCache>
                <c:ptCount val="1"/>
                <c:pt idx="0">
                  <c:v>de 5a a 8a série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educ!$A$20:$A$30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educ!$C$20:$C$30</c:f>
              <c:numCache>
                <c:formatCode>_-* #,##0_-;\-* #,##0_-;_-* "-"??_-;_-@_-</c:formatCode>
                <c:ptCount val="11"/>
                <c:pt idx="0">
                  <c:v>32</c:v>
                </c:pt>
                <c:pt idx="1">
                  <c:v>9</c:v>
                </c:pt>
                <c:pt idx="2">
                  <c:v>2</c:v>
                </c:pt>
                <c:pt idx="3">
                  <c:v>36</c:v>
                </c:pt>
                <c:pt idx="4">
                  <c:v>29</c:v>
                </c:pt>
                <c:pt idx="5">
                  <c:v>30</c:v>
                </c:pt>
                <c:pt idx="6">
                  <c:v>17</c:v>
                </c:pt>
                <c:pt idx="7">
                  <c:v>21</c:v>
                </c:pt>
                <c:pt idx="8">
                  <c:v>28</c:v>
                </c:pt>
                <c:pt idx="9">
                  <c:v>29</c:v>
                </c:pt>
                <c:pt idx="10">
                  <c:v>23</c:v>
                </c:pt>
              </c:numCache>
            </c:numRef>
          </c:val>
        </c:ser>
        <c:ser>
          <c:idx val="2"/>
          <c:order val="2"/>
          <c:tx>
            <c:strRef>
              <c:f>educ!$D$19</c:f>
              <c:strCache>
                <c:ptCount val="1"/>
                <c:pt idx="0">
                  <c:v>Segundo grau e sup. incompleto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educ!$A$20:$A$30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educ!$D$20:$D$30</c:f>
              <c:numCache>
                <c:formatCode>_-* #,##0_-;\-* #,##0_-;_-* "-"??_-;_-@_-</c:formatCode>
                <c:ptCount val="11"/>
                <c:pt idx="0">
                  <c:v>55</c:v>
                </c:pt>
                <c:pt idx="1">
                  <c:v>68</c:v>
                </c:pt>
                <c:pt idx="2">
                  <c:v>45</c:v>
                </c:pt>
                <c:pt idx="3">
                  <c:v>51</c:v>
                </c:pt>
                <c:pt idx="4">
                  <c:v>56</c:v>
                </c:pt>
                <c:pt idx="5">
                  <c:v>62</c:v>
                </c:pt>
                <c:pt idx="6">
                  <c:v>69</c:v>
                </c:pt>
                <c:pt idx="7">
                  <c:v>60</c:v>
                </c:pt>
                <c:pt idx="8">
                  <c:v>58</c:v>
                </c:pt>
                <c:pt idx="9">
                  <c:v>57</c:v>
                </c:pt>
                <c:pt idx="10">
                  <c:v>57</c:v>
                </c:pt>
              </c:numCache>
            </c:numRef>
          </c:val>
        </c:ser>
        <c:ser>
          <c:idx val="3"/>
          <c:order val="3"/>
          <c:tx>
            <c:strRef>
              <c:f>educ!$E$19</c:f>
              <c:strCache>
                <c:ptCount val="1"/>
                <c:pt idx="0">
                  <c:v>Superior completo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educ!$A$20:$A$30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educ!$E$20:$E$30</c:f>
              <c:numCache>
                <c:formatCode>_-* #,##0_-;\-* #,##0_-;_-* "-"??_-;_-@_-</c:formatCode>
                <c:ptCount val="11"/>
                <c:pt idx="0">
                  <c:v>4</c:v>
                </c:pt>
                <c:pt idx="1">
                  <c:v>22</c:v>
                </c:pt>
                <c:pt idx="2">
                  <c:v>53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9</c:v>
                </c:pt>
                <c:pt idx="7">
                  <c:v>12</c:v>
                </c:pt>
                <c:pt idx="8">
                  <c:v>7</c:v>
                </c:pt>
                <c:pt idx="9">
                  <c:v>7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3533568"/>
        <c:axId val="143535104"/>
      </c:barChart>
      <c:catAx>
        <c:axId val="143533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pt-BR"/>
          </a:p>
        </c:txPr>
        <c:crossAx val="143535104"/>
        <c:crosses val="autoZero"/>
        <c:auto val="1"/>
        <c:lblAlgn val="ctr"/>
        <c:lblOffset val="100"/>
        <c:noMultiLvlLbl val="0"/>
      </c:catAx>
      <c:valAx>
        <c:axId val="1435351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35335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graficosapresentação!$B$173</c:f>
              <c:strCache>
                <c:ptCount val="1"/>
                <c:pt idx="0">
                  <c:v>Até 4a série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graficosapresentação!$A$174:$A$184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graficosapresentação!$B$174:$B$184</c:f>
              <c:numCache>
                <c:formatCode>#,##0</c:formatCode>
                <c:ptCount val="11"/>
                <c:pt idx="0">
                  <c:v>753.73480484232152</c:v>
                </c:pt>
                <c:pt idx="1">
                  <c:v>963.04018242045436</c:v>
                </c:pt>
                <c:pt idx="2">
                  <c:v>1565.0729541861863</c:v>
                </c:pt>
                <c:pt idx="3">
                  <c:v>1197.9379434314167</c:v>
                </c:pt>
                <c:pt idx="4">
                  <c:v>1077.8051634369501</c:v>
                </c:pt>
                <c:pt idx="5">
                  <c:v>735.4177042257204</c:v>
                </c:pt>
                <c:pt idx="6">
                  <c:v>908.19770170025083</c:v>
                </c:pt>
                <c:pt idx="7">
                  <c:v>1031.3857054264311</c:v>
                </c:pt>
                <c:pt idx="8">
                  <c:v>748.22395091709154</c:v>
                </c:pt>
                <c:pt idx="9">
                  <c:v>896.89751868356404</c:v>
                </c:pt>
                <c:pt idx="10">
                  <c:v>925.88293921634352</c:v>
                </c:pt>
              </c:numCache>
            </c:numRef>
          </c:val>
        </c:ser>
        <c:ser>
          <c:idx val="1"/>
          <c:order val="1"/>
          <c:tx>
            <c:strRef>
              <c:f>graficosapresentação!$C$173</c:f>
              <c:strCache>
                <c:ptCount val="1"/>
                <c:pt idx="0">
                  <c:v>de 5a a 8a série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graficosapresentação!$A$174:$A$184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graficosapresentação!$C$174:$C$184</c:f>
              <c:numCache>
                <c:formatCode>#,##0</c:formatCode>
                <c:ptCount val="11"/>
                <c:pt idx="0">
                  <c:v>786.75673759801805</c:v>
                </c:pt>
                <c:pt idx="1">
                  <c:v>1008.714422291278</c:v>
                </c:pt>
                <c:pt idx="2">
                  <c:v>1833.6685254526651</c:v>
                </c:pt>
                <c:pt idx="3">
                  <c:v>1222.730125106475</c:v>
                </c:pt>
                <c:pt idx="4">
                  <c:v>1254.868246962805</c:v>
                </c:pt>
                <c:pt idx="5">
                  <c:v>747.60578449532795</c:v>
                </c:pt>
                <c:pt idx="6">
                  <c:v>923.72577485975717</c:v>
                </c:pt>
                <c:pt idx="7">
                  <c:v>1030.2160652001157</c:v>
                </c:pt>
                <c:pt idx="8">
                  <c:v>768.87525272622941</c:v>
                </c:pt>
                <c:pt idx="9">
                  <c:v>899.74904685995784</c:v>
                </c:pt>
                <c:pt idx="10">
                  <c:v>990.56488448256539</c:v>
                </c:pt>
              </c:numCache>
            </c:numRef>
          </c:val>
        </c:ser>
        <c:ser>
          <c:idx val="2"/>
          <c:order val="2"/>
          <c:tx>
            <c:strRef>
              <c:f>graficosapresentação!$D$173</c:f>
              <c:strCache>
                <c:ptCount val="1"/>
                <c:pt idx="0">
                  <c:v>Segundo grau e sup. incompleto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graficosapresentação!$A$174:$A$184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graficosapresentação!$D$174:$D$184</c:f>
              <c:numCache>
                <c:formatCode>#,##0</c:formatCode>
                <c:ptCount val="11"/>
                <c:pt idx="0">
                  <c:v>898.1474148856322</c:v>
                </c:pt>
                <c:pt idx="1">
                  <c:v>1318.0532402027548</c:v>
                </c:pt>
                <c:pt idx="2">
                  <c:v>3332.4870412024511</c:v>
                </c:pt>
                <c:pt idx="3">
                  <c:v>1151.6364890004356</c:v>
                </c:pt>
                <c:pt idx="4">
                  <c:v>1284.5584476806873</c:v>
                </c:pt>
                <c:pt idx="5">
                  <c:v>769.16582681991781</c:v>
                </c:pt>
                <c:pt idx="6">
                  <c:v>1090.2602221461557</c:v>
                </c:pt>
                <c:pt idx="7">
                  <c:v>1220.71132600176</c:v>
                </c:pt>
                <c:pt idx="8">
                  <c:v>990.28731191962663</c:v>
                </c:pt>
                <c:pt idx="9">
                  <c:v>1047.5015461444525</c:v>
                </c:pt>
                <c:pt idx="10">
                  <c:v>1239.5304585495076</c:v>
                </c:pt>
              </c:numCache>
            </c:numRef>
          </c:val>
        </c:ser>
        <c:ser>
          <c:idx val="3"/>
          <c:order val="3"/>
          <c:tx>
            <c:strRef>
              <c:f>graficosapresentação!$E$173</c:f>
              <c:strCache>
                <c:ptCount val="1"/>
                <c:pt idx="0">
                  <c:v>Superior completo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graficosapresentação!$A$174:$A$184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graficosapresentação!$E$174:$E$184</c:f>
              <c:numCache>
                <c:formatCode>#,##0</c:formatCode>
                <c:ptCount val="11"/>
                <c:pt idx="0">
                  <c:v>2441.5305272994083</c:v>
                </c:pt>
                <c:pt idx="1">
                  <c:v>2115.2795008022922</c:v>
                </c:pt>
                <c:pt idx="2">
                  <c:v>4581.9623732802029</c:v>
                </c:pt>
                <c:pt idx="3">
                  <c:v>2482.8667370165972</c:v>
                </c:pt>
                <c:pt idx="4">
                  <c:v>3675.8459766827918</c:v>
                </c:pt>
                <c:pt idx="5">
                  <c:v>2109.7966425355062</c:v>
                </c:pt>
                <c:pt idx="6">
                  <c:v>2639.9387530927002</c:v>
                </c:pt>
                <c:pt idx="7">
                  <c:v>2879.9563684277587</c:v>
                </c:pt>
                <c:pt idx="8">
                  <c:v>3829.1980633253497</c:v>
                </c:pt>
                <c:pt idx="9">
                  <c:v>3378.8704307829012</c:v>
                </c:pt>
                <c:pt idx="10">
                  <c:v>3994.2420782725121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5387520"/>
        <c:axId val="145389056"/>
      </c:barChart>
      <c:catAx>
        <c:axId val="14538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400"/>
            </a:pPr>
            <a:endParaRPr lang="pt-BR"/>
          </a:p>
        </c:txPr>
        <c:crossAx val="145389056"/>
        <c:crosses val="autoZero"/>
        <c:auto val="1"/>
        <c:lblAlgn val="ctr"/>
        <c:lblOffset val="100"/>
        <c:noMultiLvlLbl val="0"/>
      </c:catAx>
      <c:valAx>
        <c:axId val="1453890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45387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'%até 24'!$B$3</c:f>
              <c:strCache>
                <c:ptCount val="1"/>
                <c:pt idx="0">
                  <c:v>Até 24 anos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'%até 24'!$A$4:$A$14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'%até 24'!$B$4:$B$14</c:f>
              <c:numCache>
                <c:formatCode>_-* #,##0_-;\-* #,##0_-;_-* "-"??_-;_-@_-</c:formatCode>
                <c:ptCount val="11"/>
                <c:pt idx="0">
                  <c:v>16</c:v>
                </c:pt>
                <c:pt idx="1">
                  <c:v>20</c:v>
                </c:pt>
                <c:pt idx="2">
                  <c:v>17</c:v>
                </c:pt>
                <c:pt idx="3">
                  <c:v>10</c:v>
                </c:pt>
                <c:pt idx="4">
                  <c:v>12</c:v>
                </c:pt>
                <c:pt idx="5">
                  <c:v>31</c:v>
                </c:pt>
                <c:pt idx="6">
                  <c:v>14</c:v>
                </c:pt>
                <c:pt idx="7">
                  <c:v>24</c:v>
                </c:pt>
                <c:pt idx="8">
                  <c:v>16.899999999999999</c:v>
                </c:pt>
                <c:pt idx="9">
                  <c:v>21</c:v>
                </c:pt>
                <c:pt idx="10">
                  <c:v>21</c:v>
                </c:pt>
              </c:numCache>
            </c:numRef>
          </c:val>
        </c:ser>
        <c:ser>
          <c:idx val="1"/>
          <c:order val="1"/>
          <c:tx>
            <c:strRef>
              <c:f>'%até 24'!$C$3</c:f>
              <c:strCache>
                <c:ptCount val="1"/>
                <c:pt idx="0">
                  <c:v>25 a 49 anos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7"/>
              <c:layout>
                <c:manualLayout>
                  <c:x val="8.75752599890540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56814449917898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'%até 24'!$A$4:$A$14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'%até 24'!$C$4:$C$14</c:f>
              <c:numCache>
                <c:formatCode>_-* #,##0_-;\-* #,##0_-;_-* "-"??_-;_-@_-</c:formatCode>
                <c:ptCount val="11"/>
                <c:pt idx="0">
                  <c:v>71</c:v>
                </c:pt>
                <c:pt idx="1">
                  <c:v>71</c:v>
                </c:pt>
                <c:pt idx="2">
                  <c:v>75</c:v>
                </c:pt>
                <c:pt idx="3">
                  <c:v>71</c:v>
                </c:pt>
                <c:pt idx="4">
                  <c:v>68</c:v>
                </c:pt>
                <c:pt idx="5">
                  <c:v>61</c:v>
                </c:pt>
                <c:pt idx="6">
                  <c:v>73</c:v>
                </c:pt>
                <c:pt idx="7">
                  <c:v>64</c:v>
                </c:pt>
                <c:pt idx="8">
                  <c:v>72</c:v>
                </c:pt>
                <c:pt idx="9">
                  <c:v>67</c:v>
                </c:pt>
                <c:pt idx="10">
                  <c:v>68</c:v>
                </c:pt>
              </c:numCache>
            </c:numRef>
          </c:val>
        </c:ser>
        <c:ser>
          <c:idx val="2"/>
          <c:order val="2"/>
          <c:tx>
            <c:strRef>
              <c:f>'%até 24'!$D$3</c:f>
              <c:strCache>
                <c:ptCount val="1"/>
                <c:pt idx="0">
                  <c:v>50 anos ou mais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'%até 24'!$A$4:$A$14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'%até 24'!$D$4:$D$14</c:f>
              <c:numCache>
                <c:formatCode>0</c:formatCode>
                <c:ptCount val="11"/>
                <c:pt idx="0">
                  <c:v>12</c:v>
                </c:pt>
                <c:pt idx="1">
                  <c:v>9</c:v>
                </c:pt>
                <c:pt idx="2">
                  <c:v>8</c:v>
                </c:pt>
                <c:pt idx="3">
                  <c:v>19</c:v>
                </c:pt>
                <c:pt idx="4">
                  <c:v>20</c:v>
                </c:pt>
                <c:pt idx="5">
                  <c:v>8</c:v>
                </c:pt>
                <c:pt idx="6">
                  <c:v>13</c:v>
                </c:pt>
                <c:pt idx="7">
                  <c:v>12</c:v>
                </c:pt>
                <c:pt idx="8">
                  <c:v>11.1</c:v>
                </c:pt>
                <c:pt idx="9">
                  <c:v>12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425920"/>
        <c:axId val="145427456"/>
      </c:barChart>
      <c:catAx>
        <c:axId val="14542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pt-BR"/>
          </a:p>
        </c:txPr>
        <c:crossAx val="145427456"/>
        <c:crosses val="autoZero"/>
        <c:auto val="1"/>
        <c:lblAlgn val="ctr"/>
        <c:lblOffset val="100"/>
        <c:noMultiLvlLbl val="0"/>
      </c:catAx>
      <c:valAx>
        <c:axId val="1454274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5425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572801233008067"/>
          <c:y val="0"/>
          <c:w val="0.47619897224225655"/>
          <c:h val="0.93326837757209513"/>
        </c:manualLayout>
      </c:layout>
      <c:bar3DChart>
        <c:barDir val="bar"/>
        <c:grouping val="percentStacked"/>
        <c:varyColors val="0"/>
        <c:ser>
          <c:idx val="0"/>
          <c:order val="0"/>
          <c:tx>
            <c:v>Homens</c:v>
          </c:tx>
          <c:spPr>
            <a:solidFill>
              <a:srgbClr val="6087DE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Plan2!$A$240:$B$248</c:f>
              <c:multiLvlStrCache>
                <c:ptCount val="9"/>
                <c:lvl>
                  <c:pt idx="0">
                    <c:v>Motorista de ônibus rodoviário</c:v>
                  </c:pt>
                  <c:pt idx="1">
                    <c:v>Cozinheiro geral</c:v>
                  </c:pt>
                  <c:pt idx="2">
                    <c:v>Copeiro</c:v>
                  </c:pt>
                  <c:pt idx="3">
                    <c:v>Garçom</c:v>
                  </c:pt>
                  <c:pt idx="4">
                    <c:v>Camareiro de hotel</c:v>
                  </c:pt>
                  <c:pt idx="5">
                    <c:v>Recepcionista, em geral</c:v>
                  </c:pt>
                  <c:pt idx="6">
                    <c:v>Recepcionista de hotel</c:v>
                  </c:pt>
                  <c:pt idx="7">
                    <c:v>Emissor de passagens</c:v>
                  </c:pt>
                  <c:pt idx="8">
                    <c:v>Agente de viagem</c:v>
                  </c:pt>
                </c:lvl>
                <c:lvl>
                  <c:pt idx="0">
                    <c:v>Transp Terr</c:v>
                  </c:pt>
                  <c:pt idx="1">
                    <c:v>Alojamento</c:v>
                  </c:pt>
                  <c:pt idx="7">
                    <c:v>Agências</c:v>
                  </c:pt>
                </c:lvl>
              </c:multiLvlStrCache>
            </c:multiLvlStrRef>
          </c:cat>
          <c:val>
            <c:numRef>
              <c:f>Plan2!$C$240:$C$248</c:f>
              <c:numCache>
                <c:formatCode>0%</c:formatCode>
                <c:ptCount val="9"/>
                <c:pt idx="0">
                  <c:v>0.9892604557760265</c:v>
                </c:pt>
                <c:pt idx="1">
                  <c:v>0.37530921336075607</c:v>
                </c:pt>
                <c:pt idx="2">
                  <c:v>0.29106728970510881</c:v>
                </c:pt>
                <c:pt idx="3">
                  <c:v>0.7262161311148706</c:v>
                </c:pt>
                <c:pt idx="4">
                  <c:v>7.9949163489759445E-2</c:v>
                </c:pt>
                <c:pt idx="5">
                  <c:v>0.44666453085049607</c:v>
                </c:pt>
                <c:pt idx="6">
                  <c:v>0.53553201684239449</c:v>
                </c:pt>
                <c:pt idx="7">
                  <c:v>0.3477196807392815</c:v>
                </c:pt>
                <c:pt idx="8">
                  <c:v>0.27649659566629281</c:v>
                </c:pt>
              </c:numCache>
            </c:numRef>
          </c:val>
        </c:ser>
        <c:ser>
          <c:idx val="1"/>
          <c:order val="1"/>
          <c:tx>
            <c:v>Mulheres</c:v>
          </c:tx>
          <c:spPr>
            <a:solidFill>
              <a:srgbClr val="E85E5E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Plan2!$A$240:$B$248</c:f>
              <c:multiLvlStrCache>
                <c:ptCount val="9"/>
                <c:lvl>
                  <c:pt idx="0">
                    <c:v>Motorista de ônibus rodoviário</c:v>
                  </c:pt>
                  <c:pt idx="1">
                    <c:v>Cozinheiro geral</c:v>
                  </c:pt>
                  <c:pt idx="2">
                    <c:v>Copeiro</c:v>
                  </c:pt>
                  <c:pt idx="3">
                    <c:v>Garçom</c:v>
                  </c:pt>
                  <c:pt idx="4">
                    <c:v>Camareiro de hotel</c:v>
                  </c:pt>
                  <c:pt idx="5">
                    <c:v>Recepcionista, em geral</c:v>
                  </c:pt>
                  <c:pt idx="6">
                    <c:v>Recepcionista de hotel</c:v>
                  </c:pt>
                  <c:pt idx="7">
                    <c:v>Emissor de passagens</c:v>
                  </c:pt>
                  <c:pt idx="8">
                    <c:v>Agente de viagem</c:v>
                  </c:pt>
                </c:lvl>
                <c:lvl>
                  <c:pt idx="0">
                    <c:v>Transp Terr</c:v>
                  </c:pt>
                  <c:pt idx="1">
                    <c:v>Alojamento</c:v>
                  </c:pt>
                  <c:pt idx="7">
                    <c:v>Agências</c:v>
                  </c:pt>
                </c:lvl>
              </c:multiLvlStrCache>
            </c:multiLvlStrRef>
          </c:cat>
          <c:val>
            <c:numRef>
              <c:f>Plan2!$D$240:$D$248</c:f>
              <c:numCache>
                <c:formatCode>0%</c:formatCode>
                <c:ptCount val="9"/>
                <c:pt idx="0">
                  <c:v>1.0739544223972075E-2</c:v>
                </c:pt>
                <c:pt idx="1">
                  <c:v>0.62469078663924682</c:v>
                </c:pt>
                <c:pt idx="2">
                  <c:v>0.70893271029489269</c:v>
                </c:pt>
                <c:pt idx="3">
                  <c:v>0.27378386888512968</c:v>
                </c:pt>
                <c:pt idx="4">
                  <c:v>0.92005083651024167</c:v>
                </c:pt>
                <c:pt idx="5">
                  <c:v>0.55333546914950404</c:v>
                </c:pt>
                <c:pt idx="6">
                  <c:v>0.46446798315760607</c:v>
                </c:pt>
                <c:pt idx="7">
                  <c:v>0.65228031926071905</c:v>
                </c:pt>
                <c:pt idx="8">
                  <c:v>0.72350340433370763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gapDepth val="23"/>
        <c:shape val="box"/>
        <c:axId val="146887424"/>
        <c:axId val="146888960"/>
        <c:axId val="0"/>
      </c:bar3DChart>
      <c:catAx>
        <c:axId val="146887424"/>
        <c:scaling>
          <c:orientation val="minMax"/>
        </c:scaling>
        <c:delete val="0"/>
        <c:axPos val="l"/>
        <c:majorTickMark val="out"/>
        <c:minorTickMark val="none"/>
        <c:tickLblPos val="nextTo"/>
        <c:crossAx val="146888960"/>
        <c:crosses val="autoZero"/>
        <c:auto val="1"/>
        <c:lblAlgn val="ctr"/>
        <c:lblOffset val="100"/>
        <c:noMultiLvlLbl val="0"/>
      </c:catAx>
      <c:valAx>
        <c:axId val="1468889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6887424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7826823384972363"/>
          <c:y val="0.30194184848961231"/>
          <c:w val="0.11976584683783903"/>
          <c:h val="0.1069087332311766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44074390296973E-2"/>
          <c:y val="0.15605808870134918"/>
          <c:w val="0.83315149903600882"/>
          <c:h val="0.758559761874958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DADOS!$K$81</c:f>
              <c:strCache>
                <c:ptCount val="1"/>
                <c:pt idx="0">
                  <c:v>Formal</c:v>
                </c:pt>
              </c:strCache>
            </c:strRef>
          </c:tx>
          <c:spPr>
            <a:solidFill>
              <a:srgbClr val="6087DE"/>
            </a:solidFill>
            <a:ln w="6350"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6087DE">
                  <a:alpha val="50000"/>
                </a:srgbClr>
              </a:solidFill>
              <a:ln w="6350"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6087DE">
                  <a:alpha val="50000"/>
                </a:srgbClr>
              </a:solidFill>
              <a:ln w="6350"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6087DE">
                  <a:alpha val="50000"/>
                </a:srgbClr>
              </a:solidFill>
              <a:ln w="6350"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6087DE">
                  <a:alpha val="50000"/>
                </a:srgbClr>
              </a:solidFill>
              <a:ln w="6350"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6087DE">
                  <a:alpha val="50000"/>
                </a:srgbClr>
              </a:solidFill>
              <a:ln w="6350"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6087DE">
                  <a:alpha val="50000"/>
                </a:srgbClr>
              </a:solidFill>
              <a:ln w="6350"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DADOS!$J$82:$J$98</c:f>
              <c:strCache>
                <c:ptCount val="17"/>
                <c:pt idx="0">
                  <c:v>ACT</c:v>
                </c:pt>
                <c:pt idx="1">
                  <c:v>Econ</c:v>
                </c:pt>
                <c:pt idx="3">
                  <c:v>ACT</c:v>
                </c:pt>
                <c:pt idx="4">
                  <c:v>Econ</c:v>
                </c:pt>
                <c:pt idx="6">
                  <c:v>ACT</c:v>
                </c:pt>
                <c:pt idx="7">
                  <c:v>Econ</c:v>
                </c:pt>
                <c:pt idx="9">
                  <c:v>ACT</c:v>
                </c:pt>
                <c:pt idx="10">
                  <c:v>Econ</c:v>
                </c:pt>
                <c:pt idx="12">
                  <c:v>ACT</c:v>
                </c:pt>
                <c:pt idx="13">
                  <c:v>Econ</c:v>
                </c:pt>
                <c:pt idx="15">
                  <c:v>ACT</c:v>
                </c:pt>
                <c:pt idx="16">
                  <c:v>Econ</c:v>
                </c:pt>
              </c:strCache>
            </c:strRef>
          </c:cat>
          <c:val>
            <c:numRef>
              <c:f>DADOS!$K$82:$K$98</c:f>
              <c:numCache>
                <c:formatCode>0</c:formatCode>
                <c:ptCount val="17"/>
                <c:pt idx="0">
                  <c:v>51.072806506231395</c:v>
                </c:pt>
                <c:pt idx="1">
                  <c:v>41.495183745629042</c:v>
                </c:pt>
                <c:pt idx="3">
                  <c:v>48.933891420580892</c:v>
                </c:pt>
                <c:pt idx="4">
                  <c:v>47.639045842774273</c:v>
                </c:pt>
                <c:pt idx="6">
                  <c:v>40.463117850205052</c:v>
                </c:pt>
                <c:pt idx="7">
                  <c:v>37.558082287918445</c:v>
                </c:pt>
                <c:pt idx="9">
                  <c:v>30.606015548663919</c:v>
                </c:pt>
                <c:pt idx="10">
                  <c:v>22.187294542812431</c:v>
                </c:pt>
                <c:pt idx="12">
                  <c:v>24.252927464133027</c:v>
                </c:pt>
                <c:pt idx="13">
                  <c:v>24.39015880978722</c:v>
                </c:pt>
                <c:pt idx="15">
                  <c:v>42.709079370074363</c:v>
                </c:pt>
                <c:pt idx="16">
                  <c:v>37.599169868302596</c:v>
                </c:pt>
              </c:numCache>
            </c:numRef>
          </c:val>
        </c:ser>
        <c:ser>
          <c:idx val="1"/>
          <c:order val="1"/>
          <c:tx>
            <c:strRef>
              <c:f>DADOS!$L$81</c:f>
              <c:strCache>
                <c:ptCount val="1"/>
                <c:pt idx="0">
                  <c:v>Informal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DADOS!$J$82:$J$98</c:f>
              <c:strCache>
                <c:ptCount val="17"/>
                <c:pt idx="0">
                  <c:v>ACT</c:v>
                </c:pt>
                <c:pt idx="1">
                  <c:v>Econ</c:v>
                </c:pt>
                <c:pt idx="3">
                  <c:v>ACT</c:v>
                </c:pt>
                <c:pt idx="4">
                  <c:v>Econ</c:v>
                </c:pt>
                <c:pt idx="6">
                  <c:v>ACT</c:v>
                </c:pt>
                <c:pt idx="7">
                  <c:v>Econ</c:v>
                </c:pt>
                <c:pt idx="9">
                  <c:v>ACT</c:v>
                </c:pt>
                <c:pt idx="10">
                  <c:v>Econ</c:v>
                </c:pt>
                <c:pt idx="12">
                  <c:v>ACT</c:v>
                </c:pt>
                <c:pt idx="13">
                  <c:v>Econ</c:v>
                </c:pt>
                <c:pt idx="15">
                  <c:v>ACT</c:v>
                </c:pt>
                <c:pt idx="16">
                  <c:v>Econ</c:v>
                </c:pt>
              </c:strCache>
            </c:strRef>
          </c:cat>
          <c:val>
            <c:numRef>
              <c:f>DADOS!$L$82:$L$98</c:f>
              <c:numCache>
                <c:formatCode>0</c:formatCode>
                <c:ptCount val="17"/>
                <c:pt idx="0">
                  <c:v>48.927193493768478</c:v>
                </c:pt>
                <c:pt idx="1">
                  <c:v>58.504816254371029</c:v>
                </c:pt>
                <c:pt idx="3">
                  <c:v>51.066108579419108</c:v>
                </c:pt>
                <c:pt idx="4">
                  <c:v>52.360954157225805</c:v>
                </c:pt>
                <c:pt idx="6">
                  <c:v>59.536882149794948</c:v>
                </c:pt>
                <c:pt idx="7">
                  <c:v>62.441917712081555</c:v>
                </c:pt>
                <c:pt idx="9">
                  <c:v>69.393984451336095</c:v>
                </c:pt>
                <c:pt idx="10">
                  <c:v>77.812705457187548</c:v>
                </c:pt>
                <c:pt idx="12">
                  <c:v>75.747072535866948</c:v>
                </c:pt>
                <c:pt idx="13">
                  <c:v>75.609841190212748</c:v>
                </c:pt>
                <c:pt idx="15">
                  <c:v>57.290920629925736</c:v>
                </c:pt>
                <c:pt idx="16">
                  <c:v>62.400830131697283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99"/>
        <c:axId val="123159296"/>
        <c:axId val="123160832"/>
      </c:barChart>
      <c:catAx>
        <c:axId val="123159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160832"/>
        <c:crosses val="autoZero"/>
        <c:auto val="1"/>
        <c:lblAlgn val="ctr"/>
        <c:lblOffset val="50"/>
        <c:tickMarkSkip val="2"/>
        <c:noMultiLvlLbl val="0"/>
      </c:catAx>
      <c:valAx>
        <c:axId val="123160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23159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3043826129498E-2"/>
          <c:y val="3.0059501459833191E-2"/>
          <c:w val="0.87472447039031365"/>
          <c:h val="0.85969507142520718"/>
        </c:manualLayout>
      </c:layout>
      <c:barChart>
        <c:barDir val="col"/>
        <c:grouping val="percentStacked"/>
        <c:varyColors val="0"/>
        <c:ser>
          <c:idx val="0"/>
          <c:order val="0"/>
          <c:tx>
            <c:v>Formal</c:v>
          </c:tx>
          <c:spPr>
            <a:solidFill>
              <a:srgbClr val="1F497D">
                <a:alpha val="52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DADOS!$L$64:$U$64</c:f>
              <c:strCache>
                <c:ptCount val="10"/>
                <c:pt idx="0">
                  <c:v>Alojamento</c:v>
                </c:pt>
                <c:pt idx="1">
                  <c:v>Alimentação</c:v>
                </c:pt>
                <c:pt idx="2">
                  <c:v>Transp. Terrestre</c:v>
                </c:pt>
                <c:pt idx="3">
                  <c:v>Transp. Aquaviário</c:v>
                </c:pt>
                <c:pt idx="4">
                  <c:v>Transp. Aereo</c:v>
                </c:pt>
                <c:pt idx="5">
                  <c:v>Aluguel de Transportes</c:v>
                </c:pt>
                <c:pt idx="6">
                  <c:v>Agências de Viagem</c:v>
                </c:pt>
                <c:pt idx="7">
                  <c:v>Cultura e Lazer</c:v>
                </c:pt>
                <c:pt idx="8">
                  <c:v>Todas Acts</c:v>
                </c:pt>
                <c:pt idx="9">
                  <c:v>Economia</c:v>
                </c:pt>
              </c:strCache>
            </c:strRef>
          </c:cat>
          <c:val>
            <c:numRef>
              <c:f>DADOS!$L$65:$U$65</c:f>
              <c:numCache>
                <c:formatCode>General</c:formatCode>
                <c:ptCount val="10"/>
                <c:pt idx="0">
                  <c:v>73</c:v>
                </c:pt>
                <c:pt idx="1">
                  <c:v>29.7</c:v>
                </c:pt>
                <c:pt idx="2">
                  <c:v>49.6</c:v>
                </c:pt>
                <c:pt idx="3">
                  <c:v>51.2</c:v>
                </c:pt>
                <c:pt idx="4">
                  <c:v>92.300000000000011</c:v>
                </c:pt>
                <c:pt idx="5">
                  <c:v>46.800000000000004</c:v>
                </c:pt>
                <c:pt idx="6">
                  <c:v>53.800000000000004</c:v>
                </c:pt>
                <c:pt idx="7">
                  <c:v>25.4</c:v>
                </c:pt>
                <c:pt idx="8">
                  <c:v>42.70000000000001</c:v>
                </c:pt>
                <c:pt idx="9">
                  <c:v>37.6</c:v>
                </c:pt>
              </c:numCache>
            </c:numRef>
          </c:val>
        </c:ser>
        <c:ser>
          <c:idx val="1"/>
          <c:order val="1"/>
          <c:tx>
            <c:v>Informal</c:v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DADOS!$L$64:$U$64</c:f>
              <c:strCache>
                <c:ptCount val="10"/>
                <c:pt idx="0">
                  <c:v>Alojamento</c:v>
                </c:pt>
                <c:pt idx="1">
                  <c:v>Alimentação</c:v>
                </c:pt>
                <c:pt idx="2">
                  <c:v>Transp. Terrestre</c:v>
                </c:pt>
                <c:pt idx="3">
                  <c:v>Transp. Aquaviário</c:v>
                </c:pt>
                <c:pt idx="4">
                  <c:v>Transp. Aereo</c:v>
                </c:pt>
                <c:pt idx="5">
                  <c:v>Aluguel de Transportes</c:v>
                </c:pt>
                <c:pt idx="6">
                  <c:v>Agências de Viagem</c:v>
                </c:pt>
                <c:pt idx="7">
                  <c:v>Cultura e Lazer</c:v>
                </c:pt>
                <c:pt idx="8">
                  <c:v>Todas Acts</c:v>
                </c:pt>
                <c:pt idx="9">
                  <c:v>Economia</c:v>
                </c:pt>
              </c:strCache>
            </c:strRef>
          </c:cat>
          <c:val>
            <c:numRef>
              <c:f>DADOS!$L$66:$U$66</c:f>
              <c:numCache>
                <c:formatCode>0.00</c:formatCode>
                <c:ptCount val="10"/>
                <c:pt idx="0">
                  <c:v>27</c:v>
                </c:pt>
                <c:pt idx="1">
                  <c:v>70.3</c:v>
                </c:pt>
                <c:pt idx="2">
                  <c:v>50.4</c:v>
                </c:pt>
                <c:pt idx="3">
                  <c:v>48.8</c:v>
                </c:pt>
                <c:pt idx="4">
                  <c:v>7.6999999999999886</c:v>
                </c:pt>
                <c:pt idx="5">
                  <c:v>53.20000000000001</c:v>
                </c:pt>
                <c:pt idx="6">
                  <c:v>46.20000000000001</c:v>
                </c:pt>
                <c:pt idx="7">
                  <c:v>74.599999999999994</c:v>
                </c:pt>
                <c:pt idx="8">
                  <c:v>57.300000000000004</c:v>
                </c:pt>
                <c:pt idx="9">
                  <c:v>62.4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3202560"/>
        <c:axId val="135140096"/>
      </c:barChart>
      <c:catAx>
        <c:axId val="123202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pt-BR"/>
          </a:p>
        </c:txPr>
        <c:crossAx val="135140096"/>
        <c:crosses val="autoZero"/>
        <c:auto val="1"/>
        <c:lblAlgn val="ctr"/>
        <c:lblOffset val="100"/>
        <c:noMultiLvlLbl val="0"/>
      </c:catAx>
      <c:valAx>
        <c:axId val="135140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3202560"/>
        <c:crosses val="autoZero"/>
        <c:crossBetween val="between"/>
        <c:majorUnit val="0.2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05683148679017E-2"/>
          <c:y val="4.0096484138209931E-2"/>
          <c:w val="0.95531729635648965"/>
          <c:h val="0.63563065642279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DADOS!$A$54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29622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DADOS!$B$53:$I$53</c:f>
              <c:strCache>
                <c:ptCount val="8"/>
                <c:pt idx="0">
                  <c:v>Alojamento</c:v>
                </c:pt>
                <c:pt idx="1">
                  <c:v>Alimentação</c:v>
                </c:pt>
                <c:pt idx="2">
                  <c:v>Transporte Terrestre</c:v>
                </c:pt>
                <c:pt idx="3">
                  <c:v>Transporte Aquaviário</c:v>
                </c:pt>
                <c:pt idx="4">
                  <c:v>Transporte Aereo</c:v>
                </c:pt>
                <c:pt idx="5">
                  <c:v>Aluguel de Transportes</c:v>
                </c:pt>
                <c:pt idx="6">
                  <c:v>Agências de Viagem</c:v>
                </c:pt>
                <c:pt idx="7">
                  <c:v>Cultura e Lazer</c:v>
                </c:pt>
              </c:strCache>
            </c:strRef>
          </c:cat>
          <c:val>
            <c:numRef>
              <c:f>DADOS!$B$54:$I$54</c:f>
              <c:numCache>
                <c:formatCode>0</c:formatCode>
                <c:ptCount val="8"/>
                <c:pt idx="0">
                  <c:v>14.090674254914672</c:v>
                </c:pt>
                <c:pt idx="1">
                  <c:v>55.952887494981034</c:v>
                </c:pt>
                <c:pt idx="2">
                  <c:v>18.338100772944028</c:v>
                </c:pt>
                <c:pt idx="3">
                  <c:v>0.30182857652712047</c:v>
                </c:pt>
                <c:pt idx="4">
                  <c:v>2.8812828386085378</c:v>
                </c:pt>
                <c:pt idx="5">
                  <c:v>2.1367851418982826</c:v>
                </c:pt>
                <c:pt idx="6">
                  <c:v>4.6094097409272754</c:v>
                </c:pt>
                <c:pt idx="7">
                  <c:v>1.6890311791989645</c:v>
                </c:pt>
              </c:numCache>
            </c:numRef>
          </c:val>
        </c:ser>
        <c:ser>
          <c:idx val="1"/>
          <c:order val="1"/>
          <c:tx>
            <c:strRef>
              <c:f>DADOS!$A$55</c:f>
              <c:strCache>
                <c:ptCount val="1"/>
                <c:pt idx="0">
                  <c:v>Formal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3"/>
              <c:layout>
                <c:manualLayout>
                  <c:x val="1.4575974570318632E-3"/>
                  <c:y val="-1.085349491082187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DADOS!$B$53:$I$53</c:f>
              <c:strCache>
                <c:ptCount val="8"/>
                <c:pt idx="0">
                  <c:v>Alojamento</c:v>
                </c:pt>
                <c:pt idx="1">
                  <c:v>Alimentação</c:v>
                </c:pt>
                <c:pt idx="2">
                  <c:v>Transporte Terrestre</c:v>
                </c:pt>
                <c:pt idx="3">
                  <c:v>Transporte Aquaviário</c:v>
                </c:pt>
                <c:pt idx="4">
                  <c:v>Transporte Aereo</c:v>
                </c:pt>
                <c:pt idx="5">
                  <c:v>Aluguel de Transportes</c:v>
                </c:pt>
                <c:pt idx="6">
                  <c:v>Agências de Viagem</c:v>
                </c:pt>
                <c:pt idx="7">
                  <c:v>Cultura e Lazer</c:v>
                </c:pt>
              </c:strCache>
            </c:strRef>
          </c:cat>
          <c:val>
            <c:numRef>
              <c:f>DADOS!$B$55:$I$55</c:f>
              <c:numCache>
                <c:formatCode>0</c:formatCode>
                <c:ptCount val="8"/>
                <c:pt idx="0">
                  <c:v>24.06907589925029</c:v>
                </c:pt>
                <c:pt idx="1">
                  <c:v>38.891977648611444</c:v>
                </c:pt>
                <c:pt idx="2">
                  <c:v>21.303681239996632</c:v>
                </c:pt>
                <c:pt idx="3">
                  <c:v>0.36166568387948334</c:v>
                </c:pt>
                <c:pt idx="4">
                  <c:v>6.2260410524246872</c:v>
                </c:pt>
                <c:pt idx="5">
                  <c:v>2.3435262404178299</c:v>
                </c:pt>
                <c:pt idx="6">
                  <c:v>5.8012523516693424</c:v>
                </c:pt>
                <c:pt idx="7">
                  <c:v>1.0027798837503159</c:v>
                </c:pt>
              </c:numCache>
            </c:numRef>
          </c:val>
        </c:ser>
        <c:ser>
          <c:idx val="2"/>
          <c:order val="2"/>
          <c:tx>
            <c:strRef>
              <c:f>DADOS!$A$56</c:f>
              <c:strCache>
                <c:ptCount val="1"/>
                <c:pt idx="0">
                  <c:v>Informal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DADOS!$B$53:$I$53</c:f>
              <c:strCache>
                <c:ptCount val="8"/>
                <c:pt idx="0">
                  <c:v>Alojamento</c:v>
                </c:pt>
                <c:pt idx="1">
                  <c:v>Alimentação</c:v>
                </c:pt>
                <c:pt idx="2">
                  <c:v>Transporte Terrestre</c:v>
                </c:pt>
                <c:pt idx="3">
                  <c:v>Transporte Aquaviário</c:v>
                </c:pt>
                <c:pt idx="4">
                  <c:v>Transporte Aereo</c:v>
                </c:pt>
                <c:pt idx="5">
                  <c:v>Aluguel de Transportes</c:v>
                </c:pt>
                <c:pt idx="6">
                  <c:v>Agências de Viagem</c:v>
                </c:pt>
                <c:pt idx="7">
                  <c:v>Cultura e Lazer</c:v>
                </c:pt>
              </c:strCache>
            </c:strRef>
          </c:cat>
          <c:val>
            <c:numRef>
              <c:f>DADOS!$B$56:$I$56</c:f>
              <c:numCache>
                <c:formatCode>0</c:formatCode>
                <c:ptCount val="8"/>
                <c:pt idx="0">
                  <c:v>6.652002592309147</c:v>
                </c:pt>
                <c:pt idx="1">
                  <c:v>68.671408069315802</c:v>
                </c:pt>
                <c:pt idx="2">
                  <c:v>16.127327928781828</c:v>
                </c:pt>
                <c:pt idx="3">
                  <c:v>0.2572213728186003</c:v>
                </c:pt>
                <c:pt idx="4">
                  <c:v>0.387841601203047</c:v>
                </c:pt>
                <c:pt idx="5">
                  <c:v>1.9826643512277464</c:v>
                </c:pt>
                <c:pt idx="6">
                  <c:v>3.720918159728444</c:v>
                </c:pt>
                <c:pt idx="7">
                  <c:v>2.200615924615382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5202304"/>
        <c:axId val="135203840"/>
      </c:barChart>
      <c:catAx>
        <c:axId val="135202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203840"/>
        <c:crosses val="autoZero"/>
        <c:auto val="1"/>
        <c:lblAlgn val="ctr"/>
        <c:lblOffset val="100"/>
        <c:noMultiLvlLbl val="0"/>
      </c:catAx>
      <c:valAx>
        <c:axId val="1352038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3520230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537214873278558"/>
          <c:y val="4.6296351687419343E-2"/>
          <c:w val="0.120979586514173"/>
          <c:h val="0.1847899378701516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9150311212041"/>
          <c:y val="0.15312935056987717"/>
          <c:w val="0.58425639021138431"/>
          <c:h val="0.65972481450317932"/>
        </c:manualLayout>
      </c:layout>
      <c:pieChart>
        <c:varyColors val="1"/>
        <c:ser>
          <c:idx val="0"/>
          <c:order val="0"/>
          <c:dPt>
            <c:idx val="26"/>
            <c:bubble3D val="0"/>
            <c:spPr>
              <a:solidFill>
                <a:srgbClr val="6699FF">
                  <a:alpha val="69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R</a:t>
                    </a:r>
                    <a:r>
                      <a:rPr lang="en-US" smtClean="0"/>
                      <a:t>O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P</a:t>
                    </a:r>
                    <a:r>
                      <a:rPr lang="en-US" smtClean="0"/>
                      <a:t>I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S</a:t>
                    </a:r>
                    <a:r>
                      <a:rPr lang="en-US" smtClean="0"/>
                      <a:t>E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P</a:t>
                    </a:r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M</a:t>
                    </a:r>
                    <a:r>
                      <a:rPr lang="en-US" smtClean="0"/>
                      <a:t>S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A</a:t>
                    </a:r>
                    <a:r>
                      <a:rPr lang="en-US" smtClean="0"/>
                      <a:t>L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M</a:t>
                    </a:r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M</a:t>
                    </a:r>
                    <a:r>
                      <a:rPr lang="en-US" smtClean="0"/>
                      <a:t>T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A</a:t>
                    </a:r>
                    <a:r>
                      <a:rPr lang="en-US" smtClean="0"/>
                      <a:t>M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R</a:t>
                    </a:r>
                    <a:r>
                      <a:rPr lang="en-US" smtClean="0"/>
                      <a:t>N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P</a:t>
                    </a:r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8942001024276445E-2"/>
                  <c:y val="-9.418457890308304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1.0349121100365575E-2"/>
                  <c:y val="-1.65598944389199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3.1865531201140253E-2"/>
                  <c:y val="-3.874780081083153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Pati1!$A$4:$A$30</c:f>
              <c:strCache>
                <c:ptCount val="27"/>
                <c:pt idx="0">
                  <c:v>RR</c:v>
                </c:pt>
                <c:pt idx="1">
                  <c:v>AC</c:v>
                </c:pt>
                <c:pt idx="2">
                  <c:v>AP</c:v>
                </c:pt>
                <c:pt idx="3">
                  <c:v>TO</c:v>
                </c:pt>
                <c:pt idx="4">
                  <c:v>RO</c:v>
                </c:pt>
                <c:pt idx="5">
                  <c:v>PI</c:v>
                </c:pt>
                <c:pt idx="6">
                  <c:v>SE</c:v>
                </c:pt>
                <c:pt idx="7">
                  <c:v>PB</c:v>
                </c:pt>
                <c:pt idx="8">
                  <c:v>MS</c:v>
                </c:pt>
                <c:pt idx="9">
                  <c:v>AL</c:v>
                </c:pt>
                <c:pt idx="10">
                  <c:v>MA</c:v>
                </c:pt>
                <c:pt idx="11">
                  <c:v>MT</c:v>
                </c:pt>
                <c:pt idx="12">
                  <c:v>AM</c:v>
                </c:pt>
                <c:pt idx="13">
                  <c:v>RN</c:v>
                </c:pt>
                <c:pt idx="14">
                  <c:v>PA</c:v>
                </c:pt>
                <c:pt idx="15">
                  <c:v>ES</c:v>
                </c:pt>
                <c:pt idx="16">
                  <c:v>GO</c:v>
                </c:pt>
                <c:pt idx="17">
                  <c:v>CE</c:v>
                </c:pt>
                <c:pt idx="18">
                  <c:v>DF</c:v>
                </c:pt>
                <c:pt idx="19">
                  <c:v>PE</c:v>
                </c:pt>
                <c:pt idx="20">
                  <c:v>SC</c:v>
                </c:pt>
                <c:pt idx="21">
                  <c:v>BA</c:v>
                </c:pt>
                <c:pt idx="22">
                  <c:v>PR</c:v>
                </c:pt>
                <c:pt idx="23">
                  <c:v>RS</c:v>
                </c:pt>
                <c:pt idx="24">
                  <c:v>MG</c:v>
                </c:pt>
                <c:pt idx="25">
                  <c:v>RJ</c:v>
                </c:pt>
                <c:pt idx="26">
                  <c:v>SP</c:v>
                </c:pt>
              </c:strCache>
            </c:strRef>
          </c:cat>
          <c:val>
            <c:numRef>
              <c:f>Pati1!$E$4:$E$30</c:f>
              <c:numCache>
                <c:formatCode>0.0</c:formatCode>
                <c:ptCount val="27"/>
                <c:pt idx="0">
                  <c:v>0.11748518799314857</c:v>
                </c:pt>
                <c:pt idx="1">
                  <c:v>0.16555752112992447</c:v>
                </c:pt>
                <c:pt idx="2">
                  <c:v>0.1806082048690088</c:v>
                </c:pt>
                <c:pt idx="3">
                  <c:v>0.30247381574144394</c:v>
                </c:pt>
                <c:pt idx="4">
                  <c:v>0.47207480414455505</c:v>
                </c:pt>
                <c:pt idx="5">
                  <c:v>0.55417965349731979</c:v>
                </c:pt>
                <c:pt idx="6">
                  <c:v>0.70333866846376325</c:v>
                </c:pt>
                <c:pt idx="7">
                  <c:v>0.73815741442731664</c:v>
                </c:pt>
                <c:pt idx="8">
                  <c:v>0.89214612641451163</c:v>
                </c:pt>
                <c:pt idx="9">
                  <c:v>0.92966051722685561</c:v>
                </c:pt>
                <c:pt idx="10">
                  <c:v>0.9334793474293096</c:v>
                </c:pt>
                <c:pt idx="11">
                  <c:v>1.0754499761323113</c:v>
                </c:pt>
                <c:pt idx="12">
                  <c:v>1.1601381517985043</c:v>
                </c:pt>
                <c:pt idx="13">
                  <c:v>1.4571083593069938</c:v>
                </c:pt>
                <c:pt idx="14">
                  <c:v>1.6098615674051586</c:v>
                </c:pt>
                <c:pt idx="15">
                  <c:v>2.1350630387779752</c:v>
                </c:pt>
                <c:pt idx="16">
                  <c:v>2.3224103557689597</c:v>
                </c:pt>
                <c:pt idx="17">
                  <c:v>2.3489175301154082</c:v>
                </c:pt>
                <c:pt idx="18">
                  <c:v>2.4478701597731165</c:v>
                </c:pt>
                <c:pt idx="19">
                  <c:v>3.2212955943054502</c:v>
                </c:pt>
                <c:pt idx="20">
                  <c:v>3.820402661949283</c:v>
                </c:pt>
                <c:pt idx="21">
                  <c:v>5.2975037205514841</c:v>
                </c:pt>
                <c:pt idx="22">
                  <c:v>5.3045797882795602</c:v>
                </c:pt>
                <c:pt idx="23">
                  <c:v>5.3416449049504404</c:v>
                </c:pt>
                <c:pt idx="24">
                  <c:v>10.269732962682166</c:v>
                </c:pt>
                <c:pt idx="25">
                  <c:v>14.181001319742789</c:v>
                </c:pt>
                <c:pt idx="26">
                  <c:v>32.017858647123241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/>
              <a:t>Turismo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01332773724796"/>
          <c:y val="0.10710721392733599"/>
          <c:w val="0.7434426010278693"/>
          <c:h val="0.81262916611165603"/>
        </c:manualLayout>
      </c:layout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403776"/>
        <c:axId val="135405568"/>
        <c:axId val="0"/>
      </c:bar3DChart>
      <c:catAx>
        <c:axId val="135403776"/>
        <c:scaling>
          <c:orientation val="minMax"/>
        </c:scaling>
        <c:delete val="0"/>
        <c:axPos val="l"/>
        <c:majorTickMark val="out"/>
        <c:minorTickMark val="none"/>
        <c:tickLblPos val="nextTo"/>
        <c:crossAx val="135405568"/>
        <c:crosses val="autoZero"/>
        <c:auto val="1"/>
        <c:lblAlgn val="ctr"/>
        <c:lblOffset val="100"/>
        <c:noMultiLvlLbl val="0"/>
      </c:catAx>
      <c:valAx>
        <c:axId val="1354055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35403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strRef>
              <c:f>Plan1!$I$1</c:f>
              <c:strCache>
                <c:ptCount val="1"/>
                <c:pt idx="0">
                  <c:v>Turismo</c:v>
                </c:pt>
              </c:strCache>
            </c:strRef>
          </c:tx>
          <c:spPr>
            <a:solidFill>
              <a:srgbClr val="B80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Plan1!$G$2:$G$8</c:f>
              <c:strCache>
                <c:ptCount val="7"/>
                <c:pt idx="0">
                  <c:v>Homens</c:v>
                </c:pt>
                <c:pt idx="1">
                  <c:v>de 25 a 49 anos</c:v>
                </c:pt>
                <c:pt idx="2">
                  <c:v>2o grau e superior incompleto</c:v>
                </c:pt>
                <c:pt idx="3">
                  <c:v>Menos de 12 meses</c:v>
                </c:pt>
                <c:pt idx="4">
                  <c:v>Até 2 SM</c:v>
                </c:pt>
                <c:pt idx="5">
                  <c:v>de 10 a 99 empregados</c:v>
                </c:pt>
                <c:pt idx="6">
                  <c:v>41 ou mais horas</c:v>
                </c:pt>
              </c:strCache>
            </c:strRef>
          </c:cat>
          <c:val>
            <c:numRef>
              <c:f>Plan1!$I$2:$I$8</c:f>
              <c:numCache>
                <c:formatCode>0</c:formatCode>
                <c:ptCount val="7"/>
                <c:pt idx="0">
                  <c:v>56</c:v>
                </c:pt>
                <c:pt idx="1">
                  <c:v>67</c:v>
                </c:pt>
                <c:pt idx="2">
                  <c:v>57</c:v>
                </c:pt>
                <c:pt idx="3">
                  <c:v>42</c:v>
                </c:pt>
                <c:pt idx="4">
                  <c:v>68</c:v>
                </c:pt>
                <c:pt idx="5">
                  <c:v>49</c:v>
                </c:pt>
                <c:pt idx="6">
                  <c:v>90</c:v>
                </c:pt>
              </c:numCache>
            </c:numRef>
          </c:val>
        </c:ser>
        <c:ser>
          <c:idx val="0"/>
          <c:order val="1"/>
          <c:tx>
            <c:strRef>
              <c:f>Plan1!$H$1</c:f>
              <c:strCache>
                <c:ptCount val="1"/>
                <c:pt idx="0">
                  <c:v>Economia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Plan1!$G$2:$G$8</c:f>
              <c:strCache>
                <c:ptCount val="7"/>
                <c:pt idx="0">
                  <c:v>Homens</c:v>
                </c:pt>
                <c:pt idx="1">
                  <c:v>de 25 a 49 anos</c:v>
                </c:pt>
                <c:pt idx="2">
                  <c:v>2o grau e superior incompleto</c:v>
                </c:pt>
                <c:pt idx="3">
                  <c:v>Menos de 12 meses</c:v>
                </c:pt>
                <c:pt idx="4">
                  <c:v>Até 2 SM</c:v>
                </c:pt>
                <c:pt idx="5">
                  <c:v>de 10 a 99 empregados</c:v>
                </c:pt>
                <c:pt idx="6">
                  <c:v>41 ou mais horas</c:v>
                </c:pt>
              </c:strCache>
            </c:strRef>
          </c:cat>
          <c:val>
            <c:numRef>
              <c:f>Plan1!$H$2:$H$8</c:f>
              <c:numCache>
                <c:formatCode>0</c:formatCode>
                <c:ptCount val="7"/>
                <c:pt idx="0">
                  <c:v>62.605235340014069</c:v>
                </c:pt>
                <c:pt idx="1">
                  <c:v>67.799817445306687</c:v>
                </c:pt>
                <c:pt idx="2">
                  <c:v>56.645327855148885</c:v>
                </c:pt>
                <c:pt idx="3">
                  <c:v>40</c:v>
                </c:pt>
                <c:pt idx="4">
                  <c:v>59.332522255458812</c:v>
                </c:pt>
                <c:pt idx="5">
                  <c:v>36</c:v>
                </c:pt>
                <c:pt idx="6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444736"/>
        <c:axId val="135454720"/>
        <c:axId val="0"/>
      </c:bar3DChart>
      <c:catAx>
        <c:axId val="1354447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35454720"/>
        <c:crosses val="autoZero"/>
        <c:auto val="1"/>
        <c:lblAlgn val="ctr"/>
        <c:lblOffset val="100"/>
        <c:noMultiLvlLbl val="0"/>
      </c:catAx>
      <c:valAx>
        <c:axId val="1354547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135444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graficosapresentação!$B$59</c:f>
              <c:strCache>
                <c:ptCount val="1"/>
                <c:pt idx="0">
                  <c:v>Núcleo ACTs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graficosapresentação!$A$60:$A$65</c:f>
              <c:strCache>
                <c:ptCount val="6"/>
                <c:pt idx="0">
                  <c:v>BR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CO</c:v>
                </c:pt>
              </c:strCache>
            </c:strRef>
          </c:cat>
          <c:val>
            <c:numRef>
              <c:f>graficosapresentação!$B$60:$B$65</c:f>
              <c:numCache>
                <c:formatCode>_(* #,##0_);_(* \(#,##0\);_(* "-"??_);_(@_)</c:formatCode>
                <c:ptCount val="6"/>
                <c:pt idx="0">
                  <c:v>1115</c:v>
                </c:pt>
                <c:pt idx="1">
                  <c:v>723</c:v>
                </c:pt>
                <c:pt idx="2">
                  <c:v>746</c:v>
                </c:pt>
                <c:pt idx="3">
                  <c:v>890</c:v>
                </c:pt>
                <c:pt idx="4">
                  <c:v>1035</c:v>
                </c:pt>
                <c:pt idx="5">
                  <c:v>1625</c:v>
                </c:pt>
              </c:numCache>
            </c:numRef>
          </c:val>
        </c:ser>
        <c:ser>
          <c:idx val="1"/>
          <c:order val="1"/>
          <c:tx>
            <c:strRef>
              <c:f>graficosapresentação!$C$59</c:f>
              <c:strCache>
                <c:ptCount val="1"/>
                <c:pt idx="0">
                  <c:v>Turismo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graficosapresentação!$A$60:$A$65</c:f>
              <c:strCache>
                <c:ptCount val="6"/>
                <c:pt idx="0">
                  <c:v>BR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CO</c:v>
                </c:pt>
              </c:strCache>
            </c:strRef>
          </c:cat>
          <c:val>
            <c:numRef>
              <c:f>graficosapresentação!$C$60:$C$65</c:f>
              <c:numCache>
                <c:formatCode>_(* #,##0_);_(* \(#,##0\);_(* "-"??_);_(@_)</c:formatCode>
                <c:ptCount val="6"/>
                <c:pt idx="0">
                  <c:v>1157</c:v>
                </c:pt>
                <c:pt idx="1">
                  <c:v>955</c:v>
                </c:pt>
                <c:pt idx="2">
                  <c:v>807</c:v>
                </c:pt>
                <c:pt idx="3">
                  <c:v>944</c:v>
                </c:pt>
                <c:pt idx="4">
                  <c:v>1168</c:v>
                </c:pt>
                <c:pt idx="5">
                  <c:v>948</c:v>
                </c:pt>
              </c:numCache>
            </c:numRef>
          </c:val>
        </c:ser>
        <c:ser>
          <c:idx val="2"/>
          <c:order val="2"/>
          <c:tx>
            <c:strRef>
              <c:f>graficosapresentação!$D$59</c:f>
              <c:strCache>
                <c:ptCount val="1"/>
                <c:pt idx="0">
                  <c:v>Economia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graficosapresentação!$A$60:$A$65</c:f>
              <c:strCache>
                <c:ptCount val="6"/>
                <c:pt idx="0">
                  <c:v>BR</c:v>
                </c:pt>
                <c:pt idx="1">
                  <c:v>N</c:v>
                </c:pt>
                <c:pt idx="2">
                  <c:v>NE</c:v>
                </c:pt>
                <c:pt idx="3">
                  <c:v>S</c:v>
                </c:pt>
                <c:pt idx="4">
                  <c:v>SE</c:v>
                </c:pt>
                <c:pt idx="5">
                  <c:v>CO</c:v>
                </c:pt>
              </c:strCache>
            </c:strRef>
          </c:cat>
          <c:val>
            <c:numRef>
              <c:f>graficosapresentação!$D$60:$D$65</c:f>
              <c:numCache>
                <c:formatCode>_(* #,##0_);_(* \(#,##0\);_(* "-"??_);_(@_)</c:formatCode>
                <c:ptCount val="6"/>
                <c:pt idx="0">
                  <c:v>1464</c:v>
                </c:pt>
                <c:pt idx="1">
                  <c:v>1132</c:v>
                </c:pt>
                <c:pt idx="2">
                  <c:v>1001</c:v>
                </c:pt>
                <c:pt idx="3">
                  <c:v>1225</c:v>
                </c:pt>
                <c:pt idx="4">
                  <c:v>1527</c:v>
                </c:pt>
                <c:pt idx="5">
                  <c:v>1331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5474176"/>
        <c:axId val="135512832"/>
      </c:barChart>
      <c:catAx>
        <c:axId val="13547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400"/>
            </a:pPr>
            <a:endParaRPr lang="pt-BR"/>
          </a:p>
        </c:txPr>
        <c:crossAx val="135512832"/>
        <c:crosses val="autoZero"/>
        <c:auto val="1"/>
        <c:lblAlgn val="ctr"/>
        <c:lblOffset val="100"/>
        <c:noMultiLvlLbl val="0"/>
      </c:catAx>
      <c:valAx>
        <c:axId val="13551283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1354741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'%hom'!$B$62</c:f>
              <c:strCache>
                <c:ptCount val="1"/>
                <c:pt idx="0">
                  <c:v>Homens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'%hom'!$A$63:$A$73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'%hom'!$B$63:$B$73</c:f>
              <c:numCache>
                <c:formatCode>_-* #,##0_-;\-* #,##0_-;_-* "-"??_-;_-@_-</c:formatCode>
                <c:ptCount val="11"/>
                <c:pt idx="0">
                  <c:v>43</c:v>
                </c:pt>
                <c:pt idx="1">
                  <c:v>44</c:v>
                </c:pt>
                <c:pt idx="2">
                  <c:v>62</c:v>
                </c:pt>
                <c:pt idx="3">
                  <c:v>86</c:v>
                </c:pt>
                <c:pt idx="4">
                  <c:v>81</c:v>
                </c:pt>
                <c:pt idx="5">
                  <c:v>48</c:v>
                </c:pt>
                <c:pt idx="6">
                  <c:v>73</c:v>
                </c:pt>
                <c:pt idx="7">
                  <c:v>57</c:v>
                </c:pt>
                <c:pt idx="8">
                  <c:v>47</c:v>
                </c:pt>
                <c:pt idx="9">
                  <c:v>56</c:v>
                </c:pt>
                <c:pt idx="10">
                  <c:v>63</c:v>
                </c:pt>
              </c:numCache>
            </c:numRef>
          </c:val>
        </c:ser>
        <c:ser>
          <c:idx val="1"/>
          <c:order val="1"/>
          <c:tx>
            <c:strRef>
              <c:f>'%hom'!$C$62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'%hom'!$A$63:$A$73</c:f>
              <c:strCache>
                <c:ptCount val="11"/>
                <c:pt idx="0">
                  <c:v>Alojamento</c:v>
                </c:pt>
                <c:pt idx="1">
                  <c:v>Agências de viagem</c:v>
                </c:pt>
                <c:pt idx="2">
                  <c:v>Transporte aéreo</c:v>
                </c:pt>
                <c:pt idx="3">
                  <c:v>Transporte terrestre</c:v>
                </c:pt>
                <c:pt idx="4">
                  <c:v>Transporte aquaviário</c:v>
                </c:pt>
                <c:pt idx="5">
                  <c:v>Alimentação</c:v>
                </c:pt>
                <c:pt idx="6">
                  <c:v>Aluguel de transportes</c:v>
                </c:pt>
                <c:pt idx="7">
                  <c:v>Cultura e lazer</c:v>
                </c:pt>
                <c:pt idx="8">
                  <c:v>Nucleo Acts</c:v>
                </c:pt>
                <c:pt idx="9">
                  <c:v>Turismo</c:v>
                </c:pt>
                <c:pt idx="10">
                  <c:v>Economia</c:v>
                </c:pt>
              </c:strCache>
            </c:strRef>
          </c:cat>
          <c:val>
            <c:numRef>
              <c:f>'%hom'!$C$63:$C$73</c:f>
              <c:numCache>
                <c:formatCode>_-* #,##0_-;\-* #,##0_-;_-* "-"??_-;_-@_-</c:formatCode>
                <c:ptCount val="11"/>
                <c:pt idx="0">
                  <c:v>57</c:v>
                </c:pt>
                <c:pt idx="1">
                  <c:v>56</c:v>
                </c:pt>
                <c:pt idx="2">
                  <c:v>38</c:v>
                </c:pt>
                <c:pt idx="3">
                  <c:v>14</c:v>
                </c:pt>
                <c:pt idx="4">
                  <c:v>19</c:v>
                </c:pt>
                <c:pt idx="5">
                  <c:v>52</c:v>
                </c:pt>
                <c:pt idx="6">
                  <c:v>27</c:v>
                </c:pt>
                <c:pt idx="7">
                  <c:v>43</c:v>
                </c:pt>
                <c:pt idx="8">
                  <c:v>53</c:v>
                </c:pt>
                <c:pt idx="9">
                  <c:v>44</c:v>
                </c:pt>
                <c:pt idx="10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543424"/>
        <c:axId val="135549312"/>
      </c:barChart>
      <c:catAx>
        <c:axId val="1355434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35549312"/>
        <c:crosses val="autoZero"/>
        <c:auto val="1"/>
        <c:lblAlgn val="ctr"/>
        <c:lblOffset val="100"/>
        <c:noMultiLvlLbl val="0"/>
      </c:catAx>
      <c:valAx>
        <c:axId val="13554931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135543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0.06113</cdr:x>
      <cdr:y>0.00287</cdr:y>
    </cdr:from>
    <cdr:to>
      <cdr:x>0.2116</cdr:x>
      <cdr:y>0.27874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1475" y="95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0.00401</cdr:x>
      <cdr:y>0.00736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0.16898</cdr:x>
      <cdr:y>0.06077</cdr:y>
    </cdr:from>
    <cdr:to>
      <cdr:x>0.27012</cdr:x>
      <cdr:y>0.10934</cdr:y>
    </cdr:to>
    <cdr:sp macro="" textlink="">
      <cdr:nvSpPr>
        <cdr:cNvPr id="440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4039" y="212642"/>
          <a:ext cx="636855" cy="169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50" b="0" i="0" u="none" strike="noStrike" baseline="0">
              <a:solidFill>
                <a:srgbClr val="000000"/>
              </a:solidFill>
              <a:latin typeface="Arial"/>
              <a:cs typeface="Arial"/>
            </a:rPr>
            <a:t>SUDESTE</a:t>
          </a:r>
        </a:p>
      </cdr:txBody>
    </cdr:sp>
  </cdr:relSizeAnchor>
  <cdr:relSizeAnchor xmlns:cdr="http://schemas.openxmlformats.org/drawingml/2006/chartDrawing">
    <cdr:from>
      <cdr:x>0.29157</cdr:x>
      <cdr:y>0.06077</cdr:y>
    </cdr:from>
    <cdr:to>
      <cdr:x>0.45939</cdr:x>
      <cdr:y>0.10934</cdr:y>
    </cdr:to>
    <cdr:sp macro="" textlink="">
      <cdr:nvSpPr>
        <cdr:cNvPr id="440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7595" y="212641"/>
          <a:ext cx="1017375" cy="169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50" b="0" i="0" u="none" strike="noStrike" baseline="0">
              <a:solidFill>
                <a:srgbClr val="000000"/>
              </a:solidFill>
              <a:latin typeface="Arial"/>
              <a:cs typeface="Arial"/>
            </a:rPr>
            <a:t>CENTRO-OESTE</a:t>
          </a:r>
        </a:p>
      </cdr:txBody>
    </cdr:sp>
  </cdr:relSizeAnchor>
  <cdr:relSizeAnchor xmlns:cdr="http://schemas.openxmlformats.org/drawingml/2006/chartDrawing">
    <cdr:from>
      <cdr:x>0.4582</cdr:x>
      <cdr:y>0.05867</cdr:y>
    </cdr:from>
    <cdr:to>
      <cdr:x>0.59157</cdr:x>
      <cdr:y>0.10724</cdr:y>
    </cdr:to>
    <cdr:sp macro="" textlink="">
      <cdr:nvSpPr>
        <cdr:cNvPr id="4403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5198" y="205314"/>
          <a:ext cx="839798" cy="169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50" b="0" i="0" u="none" strike="noStrike" baseline="0">
              <a:solidFill>
                <a:srgbClr val="000000"/>
              </a:solidFill>
              <a:latin typeface="Arial"/>
              <a:cs typeface="Arial"/>
            </a:rPr>
            <a:t>NORDESTE</a:t>
          </a:r>
        </a:p>
      </cdr:txBody>
    </cdr:sp>
  </cdr:relSizeAnchor>
  <cdr:relSizeAnchor xmlns:cdr="http://schemas.openxmlformats.org/drawingml/2006/chartDrawing">
    <cdr:from>
      <cdr:x>0.62002</cdr:x>
      <cdr:y>0.05785</cdr:y>
    </cdr:from>
    <cdr:to>
      <cdr:x>0.70492</cdr:x>
      <cdr:y>0.1091</cdr:y>
    </cdr:to>
    <cdr:sp macro="" textlink="">
      <cdr:nvSpPr>
        <cdr:cNvPr id="4403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4093" y="202423"/>
          <a:ext cx="534594" cy="179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50" b="0" i="0" u="none" strike="noStrike" baseline="0">
              <a:solidFill>
                <a:srgbClr val="000000"/>
              </a:solidFill>
              <a:latin typeface="Arial"/>
              <a:cs typeface="Arial"/>
            </a:rPr>
            <a:t>NORTE</a:t>
          </a:r>
        </a:p>
      </cdr:txBody>
    </cdr:sp>
  </cdr:relSizeAnchor>
  <cdr:relSizeAnchor xmlns:cdr="http://schemas.openxmlformats.org/drawingml/2006/chartDrawing">
    <cdr:from>
      <cdr:x>0.77021</cdr:x>
      <cdr:y>0.05543</cdr:y>
    </cdr:from>
    <cdr:to>
      <cdr:x>0.84821</cdr:x>
      <cdr:y>0.10724</cdr:y>
    </cdr:to>
    <cdr:sp macro="" textlink="">
      <cdr:nvSpPr>
        <cdr:cNvPr id="4403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49817" y="193977"/>
          <a:ext cx="491147" cy="1813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50" b="0" i="0" u="none" strike="noStrike" baseline="0">
              <a:solidFill>
                <a:srgbClr val="000000"/>
              </a:solidFill>
              <a:latin typeface="Arial"/>
              <a:cs typeface="Arial"/>
            </a:rPr>
            <a:t>BRASIL</a:t>
          </a:r>
        </a:p>
      </cdr:txBody>
    </cdr:sp>
  </cdr:relSizeAnchor>
  <cdr:relSizeAnchor xmlns:cdr="http://schemas.openxmlformats.org/drawingml/2006/chartDrawing">
    <cdr:from>
      <cdr:x>0.05037</cdr:x>
      <cdr:y>0.06286</cdr:y>
    </cdr:from>
    <cdr:to>
      <cdr:x>0.09909</cdr:x>
      <cdr:y>0.11119</cdr:y>
    </cdr:to>
    <cdr:sp macro="" textlink="">
      <cdr:nvSpPr>
        <cdr:cNvPr id="4403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5374" y="219968"/>
          <a:ext cx="295355" cy="169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5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SUL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3D6BA66-B2CD-4224-ACF6-09CDE8CF05E5}" type="datetimeFigureOut">
              <a:rPr lang="pt-BR"/>
              <a:pPr>
                <a:defRPr/>
              </a:pPr>
              <a:t>22/08/2012</a:t>
            </a:fld>
            <a:endParaRPr lang="pt-BR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A39A879-C132-4DAD-9937-889D900F91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409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1A66D1-4F5A-497E-B3DA-5557B15DE994}" type="datetimeFigureOut">
              <a:rPr lang="pt-BR"/>
              <a:pPr/>
              <a:t>22/08/2012</a:t>
            </a:fld>
            <a:endParaRPr lang="pt-B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8800"/>
            <a:ext cx="5486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B8A9AE-1DC0-4FC9-B61D-357004B7FC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090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6BAD0ADE-A782-4A3A-9755-668E22C3D7EE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8975"/>
            <a:ext cx="4598987" cy="3449638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141788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10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11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12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13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14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15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16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17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374CCFB2-D049-4901-BF35-D4ADD3E0BDAF}" type="slidenum">
              <a:rPr lang="pt-BR" sz="1200">
                <a:ea typeface="MS PGothic" pitchFamily="34" charset="-128"/>
              </a:rPr>
              <a:pPr algn="r"/>
              <a:t>18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24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2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8A9AE-1DC0-4FC9-B61D-357004B7FC24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8A9AE-1DC0-4FC9-B61D-357004B7FC24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33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3FDE-34BD-4A86-AF09-02227238562E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35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3FDE-34BD-4A86-AF09-02227238562E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514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3FDE-34BD-4A86-AF09-02227238562E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38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39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3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4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5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6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7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8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CFE2EA2-8778-455A-8B98-BD5404972BA2}" type="slidenum">
              <a:rPr lang="pt-BR" sz="1200">
                <a:ea typeface="MS PGothic" pitchFamily="34" charset="-128"/>
              </a:rPr>
              <a:pPr algn="r"/>
              <a:t>9</a:t>
            </a:fld>
            <a:endParaRPr lang="pt-BR" sz="1200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56FA-CA75-4995-B622-C8CEF39662F6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ABDE-DCC8-409F-9679-54E200BB6BC9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9E40-CEF8-4509-8942-BFA3D4748CFC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6315-65A1-42B3-85BF-311AADEC3D09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1B1D-81B2-4253-8172-FD2550027864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A647-A4B9-4A9D-A599-0021F5BF57FB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13B0-B0BF-4EDD-9F8F-2ADBEB9501B5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BAEB-CE01-4C08-A111-4DCB74136E3A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D4886-85CE-4F02-8F79-7D24AA5812FD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0DDA9-9D95-400F-904C-7797B2D869B9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513C-5933-4DAA-87EE-4E01C135A410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029F-542F-4A9B-9155-EB638599FE1A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6004C6F-1249-4E88-B51D-7C94FE270702}" type="datetime1">
              <a:rPr lang="pt-BR"/>
              <a:pPr>
                <a:defRPr/>
              </a:pPr>
              <a:t>22/08/2012</a:t>
            </a:fld>
            <a:endParaRPr lang="pt-BR" altLang="en-US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t-BR" altLang="en-US"/>
          </a:p>
        </p:txBody>
      </p:sp>
      <p:pic>
        <p:nvPicPr>
          <p:cNvPr id="41990" name="Picture 42" descr="logo_ipea"/>
          <p:cNvPicPr>
            <a:picLocks noChangeAspect="1" noChangeArrowheads="1"/>
          </p:cNvPicPr>
          <p:nvPr/>
        </p:nvPicPr>
        <p:blipFill>
          <a:blip r:embed="rId14" cstate="print"/>
          <a:srcRect r="60378" b="-8391"/>
          <a:stretch>
            <a:fillRect/>
          </a:stretch>
        </p:blipFill>
        <p:spPr bwMode="auto">
          <a:xfrm>
            <a:off x="8367713" y="6365875"/>
            <a:ext cx="5905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75" name="Oval 43"/>
          <p:cNvSpPr>
            <a:spLocks noChangeArrowheads="1"/>
          </p:cNvSpPr>
          <p:nvPr/>
        </p:nvSpPr>
        <p:spPr bwMode="auto">
          <a:xfrm rot="-23068542">
            <a:off x="-1836738" y="-663575"/>
            <a:ext cx="12961938" cy="80581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ipea.turismo@ipea.gov.br" TargetMode="External"/><Relationship Id="rId2" Type="http://schemas.openxmlformats.org/officeDocument/2006/relationships/hyperlink" Target="mailto:margarida.hatem@ipea.gov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pea.gov.b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0352" y="1124744"/>
            <a:ext cx="7961510" cy="4474369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800" b="1" dirty="0" smtClean="0">
              <a:solidFill>
                <a:schemeClr val="tx2"/>
              </a:solidFill>
            </a:endParaRP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3000" b="1" dirty="0" smtClean="0">
              <a:solidFill>
                <a:schemeClr val="tx2"/>
              </a:solidFill>
            </a:endParaRPr>
          </a:p>
          <a:p>
            <a:pPr lvl="1" algn="ctr" eaLnBrk="1" hangingPunct="1">
              <a:lnSpc>
                <a:spcPct val="80000"/>
              </a:lnSpc>
              <a:buNone/>
            </a:pPr>
            <a:r>
              <a:rPr lang="pt-BR" sz="3000" b="1" dirty="0" smtClean="0">
                <a:solidFill>
                  <a:schemeClr val="tx2"/>
                </a:solidFill>
              </a:rPr>
              <a:t>SIMT – Sistema de Informações Integrado do Mercado de Trabalho no Setor Turismo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800" b="1" dirty="0" smtClean="0">
              <a:solidFill>
                <a:schemeClr val="tx2"/>
              </a:solidFill>
            </a:endParaRP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INSTITUTO DE PESQUISA ECONÔMICA APLICADA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MINISTÉRIO DO TURISMO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dirty="0" smtClean="0">
                <a:solidFill>
                  <a:schemeClr val="tx2"/>
                </a:solidFill>
              </a:rPr>
              <a:t>Patrícia A. Morita Sakowski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dirty="0" smtClean="0">
                <a:solidFill>
                  <a:schemeClr val="tx2"/>
                </a:solidFill>
              </a:rPr>
              <a:t>Margarida H. Pinto Coelho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pt-BR" sz="1600" dirty="0" smtClean="0">
                <a:solidFill>
                  <a:schemeClr val="tx2"/>
                </a:solidFill>
              </a:rPr>
              <a:t>Brasília, 21/08/2012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4" y="1306289"/>
            <a:ext cx="8662864" cy="4498975"/>
          </a:xfrm>
          <a:prstGeom prst="rect">
            <a:avLst/>
          </a:prstGeom>
        </p:spPr>
        <p:txBody>
          <a:bodyPr/>
          <a:lstStyle/>
          <a:p>
            <a:pPr marL="571500" lvl="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identificar dentre os </a:t>
            </a:r>
            <a:r>
              <a:rPr lang="pt-BR" sz="3200" kern="0" dirty="0" smtClean="0">
                <a:solidFill>
                  <a:srgbClr val="FF0000"/>
                </a:solidFill>
              </a:rPr>
              <a:t>1,7 milhão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empregos aqueles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associados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ao consumo de turistas</a:t>
            </a:r>
          </a:p>
          <a:p>
            <a:pPr marL="571500" lvl="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Pesquisa amostral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telefone para identificar “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coeficiente de </a:t>
            </a:r>
            <a:r>
              <a:rPr kumimoji="0" lang="pt-B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atendime</a:t>
            </a:r>
            <a:r>
              <a:rPr lang="pt-BR" sz="2800" kern="0" dirty="0" err="1" smtClean="0">
                <a:solidFill>
                  <a:srgbClr val="FF0000"/>
                </a:solidFill>
                <a:latin typeface="+mn-lt"/>
              </a:rPr>
              <a:t>nto</a:t>
            </a:r>
            <a:r>
              <a:rPr lang="pt-BR" sz="2800" kern="0" dirty="0" smtClean="0">
                <a:solidFill>
                  <a:srgbClr val="FF0000"/>
                </a:solidFill>
                <a:latin typeface="+mn-lt"/>
              </a:rPr>
              <a:t> a turistas</a:t>
            </a:r>
            <a:r>
              <a:rPr lang="pt-BR" sz="2800" kern="0" dirty="0" smtClean="0">
                <a:latin typeface="+mn-lt"/>
              </a:rPr>
              <a:t>”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800" kern="0" dirty="0" smtClean="0">
                <a:latin typeface="+mn-lt"/>
              </a:rPr>
              <a:t>Coeficientes por ACT, por mês e por região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32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800" kern="0" dirty="0" smtClean="0">
                <a:latin typeface="+mn-lt"/>
              </a:rPr>
              <a:t>Aplica-se o </a:t>
            </a:r>
            <a:r>
              <a:rPr lang="pt-BR" sz="2400" kern="0" dirty="0" smtClean="0"/>
              <a:t>“</a:t>
            </a:r>
            <a:r>
              <a:rPr lang="pt-BR" sz="2400" kern="0" dirty="0" smtClean="0">
                <a:solidFill>
                  <a:srgbClr val="FF0000"/>
                </a:solidFill>
              </a:rPr>
              <a:t>coeficiente de atendimento a turistas</a:t>
            </a:r>
            <a:r>
              <a:rPr lang="pt-BR" sz="2400" kern="0" dirty="0" smtClean="0"/>
              <a:t>” ao total de empregos nas </a:t>
            </a:r>
            <a:r>
              <a:rPr lang="pt-BR" sz="2400" kern="0" dirty="0" err="1" smtClean="0"/>
              <a:t>ACTs</a:t>
            </a:r>
            <a:r>
              <a:rPr lang="pt-BR" sz="2400" kern="0" dirty="0" smtClean="0"/>
              <a:t> para ter o </a:t>
            </a:r>
            <a:r>
              <a:rPr lang="pt-BR" sz="2400" kern="0" dirty="0" smtClean="0">
                <a:solidFill>
                  <a:srgbClr val="FF0000"/>
                </a:solidFill>
              </a:rPr>
              <a:t>emprego no turismo </a:t>
            </a:r>
            <a:r>
              <a:rPr lang="pt-BR" sz="2400" kern="0" dirty="0" smtClean="0"/>
              <a:t>=</a:t>
            </a:r>
            <a:r>
              <a:rPr lang="pt-BR" sz="2400" kern="0" dirty="0" smtClean="0">
                <a:solidFill>
                  <a:srgbClr val="FF0000"/>
                </a:solidFill>
              </a:rPr>
              <a:t> </a:t>
            </a:r>
            <a:r>
              <a:rPr lang="pt-BR" sz="3200" kern="0" dirty="0" smtClean="0">
                <a:solidFill>
                  <a:srgbClr val="FF0000"/>
                </a:solidFill>
              </a:rPr>
              <a:t>890 mil</a:t>
            </a:r>
            <a:endParaRPr lang="pt-BR" sz="2400" kern="0" dirty="0" smtClean="0">
              <a:solidFill>
                <a:srgbClr val="FF0000"/>
              </a:solidFill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 Ipea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3738" y="1810345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lvl="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 coeficiente (890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mil)</a:t>
            </a:r>
            <a:r>
              <a:rPr lang="pt-BR" sz="2800" kern="0" dirty="0" smtClean="0"/>
              <a:t>:</a:t>
            </a:r>
            <a:endParaRPr kumimoji="0" lang="pt-BR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lvl="1" indent="-571500" eaLnBrk="0" hangingPunct="0">
              <a:spcBef>
                <a:spcPct val="20000"/>
              </a:spcBef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pt-BR" sz="2400" kern="0" baseline="0" dirty="0" smtClean="0">
                <a:latin typeface="+mn-lt"/>
              </a:rPr>
              <a:t>Mais próximo da realidade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pt-BR" sz="2400" kern="0" dirty="0" smtClean="0">
                <a:latin typeface="+mn-lt"/>
              </a:rPr>
              <a:t>Metodologia inovadora do Brasil publicada pela OMT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û"/>
            </a:pPr>
            <a:r>
              <a:rPr lang="pt-BR" sz="2400" kern="0" dirty="0" smtClean="0">
                <a:latin typeface="+mn-lt"/>
              </a:rPr>
              <a:t>Só até nível estadual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800" kern="0" dirty="0" smtClean="0">
                <a:solidFill>
                  <a:srgbClr val="FF0000"/>
                </a:solidFill>
                <a:latin typeface="+mn-lt"/>
              </a:rPr>
              <a:t>Sem coeficiente (1,7 mi)</a:t>
            </a:r>
            <a:r>
              <a:rPr lang="pt-BR" sz="2800" kern="0" dirty="0" smtClean="0">
                <a:latin typeface="+mn-lt"/>
              </a:rPr>
              <a:t>:</a:t>
            </a:r>
            <a:endParaRPr lang="pt-BR" sz="2800" kern="0" dirty="0" smtClean="0">
              <a:solidFill>
                <a:srgbClr val="FF0000"/>
              </a:solidFill>
              <a:latin typeface="+mn-lt"/>
            </a:endParaRPr>
          </a:p>
          <a:p>
            <a:pPr marL="1028700" lvl="1" indent="-571500" eaLnBrk="0" hangingPunct="0">
              <a:spcBef>
                <a:spcPct val="20000"/>
              </a:spcBef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pt-BR" sz="2400" kern="0" dirty="0" smtClean="0">
                <a:latin typeface="+mn-lt"/>
              </a:rPr>
              <a:t>Até nível municipal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û"/>
            </a:pPr>
            <a:r>
              <a:rPr lang="pt-BR" sz="2400" kern="0" dirty="0" smtClean="0">
                <a:latin typeface="+mn-lt"/>
              </a:rPr>
              <a:t>Superestimado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pt-BR" sz="24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778720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Vantagens e desvantagens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das duas abordagens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 explicativo retangular com cantos arredondados 8"/>
          <p:cNvSpPr/>
          <p:nvPr/>
        </p:nvSpPr>
        <p:spPr>
          <a:xfrm rot="10800000">
            <a:off x="4499992" y="5445224"/>
            <a:ext cx="3168352" cy="1224136"/>
          </a:xfrm>
          <a:prstGeom prst="wedgeRoundRectCallout">
            <a:avLst>
              <a:gd name="adj1" fmla="val 30875"/>
              <a:gd name="adj2" fmla="val 676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5" y="1810345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lvl="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Recorte de atividades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consideradas como Turismo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800" kern="0" baseline="0" dirty="0" smtClean="0">
                <a:latin typeface="+mn-lt"/>
              </a:rPr>
              <a:t>Ex.:</a:t>
            </a:r>
            <a:r>
              <a:rPr lang="pt-BR" sz="2800" kern="0" dirty="0" smtClean="0">
                <a:latin typeface="+mn-lt"/>
              </a:rPr>
              <a:t> inclusão de Transporte Urbano, Transporte de carga etc.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800" kern="0" dirty="0" smtClean="0">
                <a:latin typeface="+mn-lt"/>
              </a:rPr>
              <a:t>Relacionado ou não ao </a:t>
            </a:r>
            <a:r>
              <a:rPr lang="pt-BR" sz="2800" kern="0" dirty="0" smtClean="0">
                <a:solidFill>
                  <a:srgbClr val="FF0000"/>
                </a:solidFill>
                <a:latin typeface="+mn-lt"/>
              </a:rPr>
              <a:t>consumo de turistas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400" kern="0" dirty="0" smtClean="0">
                <a:latin typeface="+mn-lt"/>
              </a:rPr>
              <a:t>Relacionado: </a:t>
            </a: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com coeficiente </a:t>
            </a:r>
            <a:r>
              <a:rPr lang="pt-BR" sz="2400" kern="0" dirty="0" smtClean="0">
                <a:latin typeface="+mn-lt"/>
              </a:rPr>
              <a:t>de atendimento a turistas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400" kern="0" dirty="0" smtClean="0">
                <a:latin typeface="+mn-lt"/>
              </a:rPr>
              <a:t>Não relacionado: </a:t>
            </a: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sem coeficiente </a:t>
            </a:r>
            <a:r>
              <a:rPr lang="pt-BR" sz="2400" kern="0" dirty="0" smtClean="0">
                <a:latin typeface="+mn-lt"/>
              </a:rPr>
              <a:t>de atendimento a turistas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Diferenças em números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sobre emprego formal no Turismo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03316" y="558924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Ambas</a:t>
            </a:r>
            <a:r>
              <a:rPr lang="pt-BR" b="1" dirty="0" smtClean="0"/>
              <a:t> abordagens </a:t>
            </a:r>
            <a:r>
              <a:rPr lang="pt-BR" b="1" dirty="0" smtClean="0">
                <a:solidFill>
                  <a:srgbClr val="FF0000"/>
                </a:solidFill>
              </a:rPr>
              <a:t>reconhecidas</a:t>
            </a:r>
            <a:r>
              <a:rPr lang="pt-BR" b="1" dirty="0" smtClean="0"/>
              <a:t> pela OMT</a:t>
            </a:r>
          </a:p>
          <a:p>
            <a:pPr algn="ctr"/>
            <a:r>
              <a:rPr lang="pt-BR" b="1" dirty="0" smtClean="0"/>
              <a:t>(IRTS 2008)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564904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dimensionar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kumimoji="0" lang="en-US" sz="35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emprego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informal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Turismo?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5" y="1556792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lvl="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Fonte de dados: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PNAD</a:t>
            </a:r>
            <a:endParaRPr lang="pt-BR" sz="2800" kern="0" dirty="0" smtClean="0">
              <a:latin typeface="+mn-lt"/>
            </a:endParaRP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800" kern="0" dirty="0" smtClean="0">
                <a:latin typeface="+mn-lt"/>
              </a:rPr>
              <a:t>Calcula-se a razão entre o número de “ocupações informais” por “emprego formal”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t-BR" sz="2800" kern="0" dirty="0" smtClean="0">
                <a:latin typeface="+mn-lt"/>
              </a:rPr>
              <a:t>Aplica-se às estimativas de empregos formais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Estimativa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ocupações informais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2765425" y="44243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endParaRPr lang="pt-BR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77800" y="4246563"/>
            <a:ext cx="252199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>
                <a:latin typeface="Calibri" pitchFamily="34" charset="0"/>
              </a:rPr>
              <a:t>PNAD</a:t>
            </a:r>
          </a:p>
          <a:p>
            <a:pPr algn="ctr"/>
            <a:r>
              <a:rPr lang="en-US" sz="2400" dirty="0" err="1" smtClean="0">
                <a:latin typeface="Calibri" pitchFamily="34" charset="0"/>
              </a:rPr>
              <a:t>Nro</a:t>
            </a:r>
            <a:r>
              <a:rPr lang="en-US" sz="2400" dirty="0" smtClean="0">
                <a:latin typeface="Calibri" pitchFamily="34" charset="0"/>
              </a:rPr>
              <a:t>. de </a:t>
            </a:r>
            <a:r>
              <a:rPr lang="en-US" sz="2400" dirty="0" err="1" smtClean="0">
                <a:latin typeface="Calibri" pitchFamily="34" charset="0"/>
              </a:rPr>
              <a:t>ocupações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informais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por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emprego</a:t>
            </a:r>
            <a:r>
              <a:rPr lang="en-US" sz="2400" dirty="0" smtClean="0">
                <a:latin typeface="Calibri" pitchFamily="34" charset="0"/>
              </a:rPr>
              <a:t> formal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6372225" y="4221163"/>
            <a:ext cx="2447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>
                <a:latin typeface="Calibri" pitchFamily="34" charset="0"/>
              </a:rPr>
              <a:t>INFORMAL</a:t>
            </a:r>
          </a:p>
          <a:p>
            <a:pPr algn="ctr"/>
            <a:r>
              <a:rPr lang="en-US" sz="2400" dirty="0" err="1" smtClean="0">
                <a:latin typeface="Calibri" pitchFamily="34" charset="0"/>
              </a:rPr>
              <a:t>Estimativa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ocupações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informais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5795963" y="443706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endParaRPr lang="pt-BR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3203575" y="4221163"/>
            <a:ext cx="2447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>
                <a:latin typeface="Calibri" pitchFamily="34" charset="0"/>
              </a:rPr>
              <a:t>FORMAL</a:t>
            </a:r>
          </a:p>
          <a:p>
            <a:pPr algn="ctr"/>
            <a:r>
              <a:rPr lang="en-US" sz="2400" dirty="0" err="1" smtClean="0">
                <a:latin typeface="Calibri" pitchFamily="34" charset="0"/>
              </a:rPr>
              <a:t>Estimativa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empregos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formais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Número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ocupações informais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 emprego formal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22212" name="Group 4"/>
          <p:cNvGrpSpPr>
            <a:grpSpLocks noChangeAspect="1"/>
          </p:cNvGrpSpPr>
          <p:nvPr/>
        </p:nvGrpSpPr>
        <p:grpSpPr bwMode="auto">
          <a:xfrm>
            <a:off x="468313" y="1800225"/>
            <a:ext cx="8037513" cy="4556125"/>
            <a:chOff x="295" y="1134"/>
            <a:chExt cx="5063" cy="2870"/>
          </a:xfrm>
        </p:grpSpPr>
        <p:sp>
          <p:nvSpPr>
            <p:cNvPr id="2222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1134"/>
              <a:ext cx="5034" cy="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222413" name="Group 205"/>
            <p:cNvGrpSpPr>
              <a:grpSpLocks/>
            </p:cNvGrpSpPr>
            <p:nvPr/>
          </p:nvGrpSpPr>
          <p:grpSpPr bwMode="auto">
            <a:xfrm>
              <a:off x="337" y="1246"/>
              <a:ext cx="3506" cy="2583"/>
              <a:chOff x="337" y="1246"/>
              <a:chExt cx="3506" cy="2583"/>
            </a:xfrm>
          </p:grpSpPr>
          <p:sp>
            <p:nvSpPr>
              <p:cNvPr id="222214" name="Rectangle 6"/>
              <p:cNvSpPr>
                <a:spLocks noChangeArrowheads="1"/>
              </p:cNvSpPr>
              <p:nvPr/>
            </p:nvSpPr>
            <p:spPr bwMode="auto">
              <a:xfrm>
                <a:off x="631" y="1252"/>
                <a:ext cx="3157" cy="24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15" name="Freeform 7"/>
              <p:cNvSpPr>
                <a:spLocks noEditPoints="1"/>
              </p:cNvSpPr>
              <p:nvPr/>
            </p:nvSpPr>
            <p:spPr bwMode="auto">
              <a:xfrm>
                <a:off x="634" y="1246"/>
                <a:ext cx="3151" cy="2129"/>
              </a:xfrm>
              <a:custGeom>
                <a:avLst/>
                <a:gdLst/>
                <a:ahLst/>
                <a:cxnLst>
                  <a:cxn ang="0">
                    <a:pos x="0" y="2124"/>
                  </a:cxn>
                  <a:cxn ang="0">
                    <a:pos x="3151" y="2124"/>
                  </a:cxn>
                  <a:cxn ang="0">
                    <a:pos x="3151" y="2129"/>
                  </a:cxn>
                  <a:cxn ang="0">
                    <a:pos x="0" y="2129"/>
                  </a:cxn>
                  <a:cxn ang="0">
                    <a:pos x="0" y="2124"/>
                  </a:cxn>
                  <a:cxn ang="0">
                    <a:pos x="0" y="1768"/>
                  </a:cxn>
                  <a:cxn ang="0">
                    <a:pos x="3151" y="1768"/>
                  </a:cxn>
                  <a:cxn ang="0">
                    <a:pos x="3151" y="1774"/>
                  </a:cxn>
                  <a:cxn ang="0">
                    <a:pos x="0" y="1774"/>
                  </a:cxn>
                  <a:cxn ang="0">
                    <a:pos x="0" y="1768"/>
                  </a:cxn>
                  <a:cxn ang="0">
                    <a:pos x="0" y="1418"/>
                  </a:cxn>
                  <a:cxn ang="0">
                    <a:pos x="3151" y="1418"/>
                  </a:cxn>
                  <a:cxn ang="0">
                    <a:pos x="3151" y="1423"/>
                  </a:cxn>
                  <a:cxn ang="0">
                    <a:pos x="0" y="1423"/>
                  </a:cxn>
                  <a:cxn ang="0">
                    <a:pos x="0" y="1418"/>
                  </a:cxn>
                  <a:cxn ang="0">
                    <a:pos x="0" y="1062"/>
                  </a:cxn>
                  <a:cxn ang="0">
                    <a:pos x="3151" y="1062"/>
                  </a:cxn>
                  <a:cxn ang="0">
                    <a:pos x="3151" y="1068"/>
                  </a:cxn>
                  <a:cxn ang="0">
                    <a:pos x="0" y="1068"/>
                  </a:cxn>
                  <a:cxn ang="0">
                    <a:pos x="0" y="1062"/>
                  </a:cxn>
                  <a:cxn ang="0">
                    <a:pos x="0" y="706"/>
                  </a:cxn>
                  <a:cxn ang="0">
                    <a:pos x="3151" y="706"/>
                  </a:cxn>
                  <a:cxn ang="0">
                    <a:pos x="3151" y="712"/>
                  </a:cxn>
                  <a:cxn ang="0">
                    <a:pos x="0" y="712"/>
                  </a:cxn>
                  <a:cxn ang="0">
                    <a:pos x="0" y="706"/>
                  </a:cxn>
                  <a:cxn ang="0">
                    <a:pos x="0" y="356"/>
                  </a:cxn>
                  <a:cxn ang="0">
                    <a:pos x="3151" y="356"/>
                  </a:cxn>
                  <a:cxn ang="0">
                    <a:pos x="3151" y="362"/>
                  </a:cxn>
                  <a:cxn ang="0">
                    <a:pos x="0" y="362"/>
                  </a:cxn>
                  <a:cxn ang="0">
                    <a:pos x="0" y="356"/>
                  </a:cxn>
                  <a:cxn ang="0">
                    <a:pos x="0" y="0"/>
                  </a:cxn>
                  <a:cxn ang="0">
                    <a:pos x="3151" y="0"/>
                  </a:cxn>
                  <a:cxn ang="0">
                    <a:pos x="3151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51" h="2129">
                    <a:moveTo>
                      <a:pt x="0" y="2124"/>
                    </a:moveTo>
                    <a:lnTo>
                      <a:pt x="3151" y="2124"/>
                    </a:lnTo>
                    <a:lnTo>
                      <a:pt x="3151" y="2129"/>
                    </a:lnTo>
                    <a:lnTo>
                      <a:pt x="0" y="2129"/>
                    </a:lnTo>
                    <a:lnTo>
                      <a:pt x="0" y="2124"/>
                    </a:lnTo>
                    <a:close/>
                    <a:moveTo>
                      <a:pt x="0" y="1768"/>
                    </a:moveTo>
                    <a:lnTo>
                      <a:pt x="3151" y="1768"/>
                    </a:lnTo>
                    <a:lnTo>
                      <a:pt x="3151" y="1774"/>
                    </a:lnTo>
                    <a:lnTo>
                      <a:pt x="0" y="1774"/>
                    </a:lnTo>
                    <a:lnTo>
                      <a:pt x="0" y="1768"/>
                    </a:lnTo>
                    <a:close/>
                    <a:moveTo>
                      <a:pt x="0" y="1418"/>
                    </a:moveTo>
                    <a:lnTo>
                      <a:pt x="3151" y="1418"/>
                    </a:lnTo>
                    <a:lnTo>
                      <a:pt x="3151" y="1423"/>
                    </a:lnTo>
                    <a:lnTo>
                      <a:pt x="0" y="1423"/>
                    </a:lnTo>
                    <a:lnTo>
                      <a:pt x="0" y="1418"/>
                    </a:lnTo>
                    <a:close/>
                    <a:moveTo>
                      <a:pt x="0" y="1062"/>
                    </a:moveTo>
                    <a:lnTo>
                      <a:pt x="3151" y="1062"/>
                    </a:lnTo>
                    <a:lnTo>
                      <a:pt x="3151" y="1068"/>
                    </a:lnTo>
                    <a:lnTo>
                      <a:pt x="0" y="1068"/>
                    </a:lnTo>
                    <a:lnTo>
                      <a:pt x="0" y="1062"/>
                    </a:lnTo>
                    <a:close/>
                    <a:moveTo>
                      <a:pt x="0" y="706"/>
                    </a:moveTo>
                    <a:lnTo>
                      <a:pt x="3151" y="706"/>
                    </a:lnTo>
                    <a:lnTo>
                      <a:pt x="3151" y="712"/>
                    </a:lnTo>
                    <a:lnTo>
                      <a:pt x="0" y="712"/>
                    </a:lnTo>
                    <a:lnTo>
                      <a:pt x="0" y="706"/>
                    </a:lnTo>
                    <a:close/>
                    <a:moveTo>
                      <a:pt x="0" y="356"/>
                    </a:moveTo>
                    <a:lnTo>
                      <a:pt x="3151" y="356"/>
                    </a:lnTo>
                    <a:lnTo>
                      <a:pt x="3151" y="362"/>
                    </a:lnTo>
                    <a:lnTo>
                      <a:pt x="0" y="362"/>
                    </a:lnTo>
                    <a:lnTo>
                      <a:pt x="0" y="356"/>
                    </a:lnTo>
                    <a:close/>
                    <a:moveTo>
                      <a:pt x="0" y="0"/>
                    </a:moveTo>
                    <a:lnTo>
                      <a:pt x="3151" y="0"/>
                    </a:lnTo>
                    <a:lnTo>
                      <a:pt x="315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9525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16" name="Rectangle 8"/>
              <p:cNvSpPr>
                <a:spLocks noChangeArrowheads="1"/>
              </p:cNvSpPr>
              <p:nvPr/>
            </p:nvSpPr>
            <p:spPr bwMode="auto">
              <a:xfrm>
                <a:off x="631" y="1249"/>
                <a:ext cx="6" cy="2474"/>
              </a:xfrm>
              <a:prstGeom prst="rect">
                <a:avLst/>
              </a:prstGeom>
              <a:solidFill>
                <a:srgbClr val="868686"/>
              </a:solidFill>
              <a:ln w="9525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17" name="Freeform 9"/>
              <p:cNvSpPr>
                <a:spLocks noEditPoints="1"/>
              </p:cNvSpPr>
              <p:nvPr/>
            </p:nvSpPr>
            <p:spPr bwMode="auto">
              <a:xfrm>
                <a:off x="593" y="1246"/>
                <a:ext cx="41" cy="2480"/>
              </a:xfrm>
              <a:custGeom>
                <a:avLst/>
                <a:gdLst/>
                <a:ahLst/>
                <a:cxnLst>
                  <a:cxn ang="0">
                    <a:pos x="0" y="2474"/>
                  </a:cxn>
                  <a:cxn ang="0">
                    <a:pos x="41" y="2474"/>
                  </a:cxn>
                  <a:cxn ang="0">
                    <a:pos x="41" y="2480"/>
                  </a:cxn>
                  <a:cxn ang="0">
                    <a:pos x="0" y="2480"/>
                  </a:cxn>
                  <a:cxn ang="0">
                    <a:pos x="0" y="2474"/>
                  </a:cxn>
                  <a:cxn ang="0">
                    <a:pos x="0" y="2124"/>
                  </a:cxn>
                  <a:cxn ang="0">
                    <a:pos x="41" y="2124"/>
                  </a:cxn>
                  <a:cxn ang="0">
                    <a:pos x="41" y="2129"/>
                  </a:cxn>
                  <a:cxn ang="0">
                    <a:pos x="0" y="2129"/>
                  </a:cxn>
                  <a:cxn ang="0">
                    <a:pos x="0" y="2124"/>
                  </a:cxn>
                  <a:cxn ang="0">
                    <a:pos x="0" y="1768"/>
                  </a:cxn>
                  <a:cxn ang="0">
                    <a:pos x="41" y="1768"/>
                  </a:cxn>
                  <a:cxn ang="0">
                    <a:pos x="41" y="1774"/>
                  </a:cxn>
                  <a:cxn ang="0">
                    <a:pos x="0" y="1774"/>
                  </a:cxn>
                  <a:cxn ang="0">
                    <a:pos x="0" y="1768"/>
                  </a:cxn>
                  <a:cxn ang="0">
                    <a:pos x="0" y="1418"/>
                  </a:cxn>
                  <a:cxn ang="0">
                    <a:pos x="41" y="1418"/>
                  </a:cxn>
                  <a:cxn ang="0">
                    <a:pos x="41" y="1423"/>
                  </a:cxn>
                  <a:cxn ang="0">
                    <a:pos x="0" y="1423"/>
                  </a:cxn>
                  <a:cxn ang="0">
                    <a:pos x="0" y="1418"/>
                  </a:cxn>
                  <a:cxn ang="0">
                    <a:pos x="0" y="1062"/>
                  </a:cxn>
                  <a:cxn ang="0">
                    <a:pos x="41" y="1062"/>
                  </a:cxn>
                  <a:cxn ang="0">
                    <a:pos x="41" y="1068"/>
                  </a:cxn>
                  <a:cxn ang="0">
                    <a:pos x="0" y="1068"/>
                  </a:cxn>
                  <a:cxn ang="0">
                    <a:pos x="0" y="1062"/>
                  </a:cxn>
                  <a:cxn ang="0">
                    <a:pos x="0" y="706"/>
                  </a:cxn>
                  <a:cxn ang="0">
                    <a:pos x="41" y="706"/>
                  </a:cxn>
                  <a:cxn ang="0">
                    <a:pos x="41" y="712"/>
                  </a:cxn>
                  <a:cxn ang="0">
                    <a:pos x="0" y="712"/>
                  </a:cxn>
                  <a:cxn ang="0">
                    <a:pos x="0" y="706"/>
                  </a:cxn>
                  <a:cxn ang="0">
                    <a:pos x="0" y="356"/>
                  </a:cxn>
                  <a:cxn ang="0">
                    <a:pos x="41" y="356"/>
                  </a:cxn>
                  <a:cxn ang="0">
                    <a:pos x="41" y="362"/>
                  </a:cxn>
                  <a:cxn ang="0">
                    <a:pos x="0" y="362"/>
                  </a:cxn>
                  <a:cxn ang="0">
                    <a:pos x="0" y="356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1" h="2480">
                    <a:moveTo>
                      <a:pt x="0" y="2474"/>
                    </a:moveTo>
                    <a:lnTo>
                      <a:pt x="41" y="2474"/>
                    </a:lnTo>
                    <a:lnTo>
                      <a:pt x="41" y="2480"/>
                    </a:lnTo>
                    <a:lnTo>
                      <a:pt x="0" y="2480"/>
                    </a:lnTo>
                    <a:lnTo>
                      <a:pt x="0" y="2474"/>
                    </a:lnTo>
                    <a:close/>
                    <a:moveTo>
                      <a:pt x="0" y="2124"/>
                    </a:moveTo>
                    <a:lnTo>
                      <a:pt x="41" y="2124"/>
                    </a:lnTo>
                    <a:lnTo>
                      <a:pt x="41" y="2129"/>
                    </a:lnTo>
                    <a:lnTo>
                      <a:pt x="0" y="2129"/>
                    </a:lnTo>
                    <a:lnTo>
                      <a:pt x="0" y="2124"/>
                    </a:lnTo>
                    <a:close/>
                    <a:moveTo>
                      <a:pt x="0" y="1768"/>
                    </a:moveTo>
                    <a:lnTo>
                      <a:pt x="41" y="1768"/>
                    </a:lnTo>
                    <a:lnTo>
                      <a:pt x="41" y="1774"/>
                    </a:lnTo>
                    <a:lnTo>
                      <a:pt x="0" y="1774"/>
                    </a:lnTo>
                    <a:lnTo>
                      <a:pt x="0" y="1768"/>
                    </a:lnTo>
                    <a:close/>
                    <a:moveTo>
                      <a:pt x="0" y="1418"/>
                    </a:moveTo>
                    <a:lnTo>
                      <a:pt x="41" y="1418"/>
                    </a:lnTo>
                    <a:lnTo>
                      <a:pt x="41" y="1423"/>
                    </a:lnTo>
                    <a:lnTo>
                      <a:pt x="0" y="1423"/>
                    </a:lnTo>
                    <a:lnTo>
                      <a:pt x="0" y="1418"/>
                    </a:lnTo>
                    <a:close/>
                    <a:moveTo>
                      <a:pt x="0" y="1062"/>
                    </a:moveTo>
                    <a:lnTo>
                      <a:pt x="41" y="1062"/>
                    </a:lnTo>
                    <a:lnTo>
                      <a:pt x="41" y="1068"/>
                    </a:lnTo>
                    <a:lnTo>
                      <a:pt x="0" y="1068"/>
                    </a:lnTo>
                    <a:lnTo>
                      <a:pt x="0" y="1062"/>
                    </a:lnTo>
                    <a:close/>
                    <a:moveTo>
                      <a:pt x="0" y="706"/>
                    </a:moveTo>
                    <a:lnTo>
                      <a:pt x="41" y="706"/>
                    </a:lnTo>
                    <a:lnTo>
                      <a:pt x="41" y="712"/>
                    </a:lnTo>
                    <a:lnTo>
                      <a:pt x="0" y="712"/>
                    </a:lnTo>
                    <a:lnTo>
                      <a:pt x="0" y="706"/>
                    </a:lnTo>
                    <a:close/>
                    <a:moveTo>
                      <a:pt x="0" y="356"/>
                    </a:moveTo>
                    <a:lnTo>
                      <a:pt x="41" y="356"/>
                    </a:lnTo>
                    <a:lnTo>
                      <a:pt x="41" y="362"/>
                    </a:lnTo>
                    <a:lnTo>
                      <a:pt x="0" y="362"/>
                    </a:lnTo>
                    <a:lnTo>
                      <a:pt x="0" y="356"/>
                    </a:lnTo>
                    <a:close/>
                    <a:moveTo>
                      <a:pt x="0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9525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18" name="Rectangle 10"/>
              <p:cNvSpPr>
                <a:spLocks noChangeArrowheads="1"/>
              </p:cNvSpPr>
              <p:nvPr/>
            </p:nvSpPr>
            <p:spPr bwMode="auto">
              <a:xfrm>
                <a:off x="634" y="3720"/>
                <a:ext cx="3151" cy="6"/>
              </a:xfrm>
              <a:prstGeom prst="rect">
                <a:avLst/>
              </a:prstGeom>
              <a:solidFill>
                <a:srgbClr val="868686"/>
              </a:solidFill>
              <a:ln w="9525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19" name="Freeform 11"/>
              <p:cNvSpPr>
                <a:spLocks noEditPoints="1"/>
              </p:cNvSpPr>
              <p:nvPr/>
            </p:nvSpPr>
            <p:spPr bwMode="auto">
              <a:xfrm>
                <a:off x="631" y="3723"/>
                <a:ext cx="3157" cy="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0"/>
                  </a:cxn>
                  <a:cxn ang="0">
                    <a:pos x="0" y="4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356" y="0"/>
                  </a:cxn>
                  <a:cxn ang="0">
                    <a:pos x="356" y="40"/>
                  </a:cxn>
                  <a:cxn ang="0">
                    <a:pos x="350" y="40"/>
                  </a:cxn>
                  <a:cxn ang="0">
                    <a:pos x="350" y="0"/>
                  </a:cxn>
                  <a:cxn ang="0">
                    <a:pos x="356" y="0"/>
                  </a:cxn>
                  <a:cxn ang="0">
                    <a:pos x="706" y="0"/>
                  </a:cxn>
                  <a:cxn ang="0">
                    <a:pos x="706" y="40"/>
                  </a:cxn>
                  <a:cxn ang="0">
                    <a:pos x="700" y="40"/>
                  </a:cxn>
                  <a:cxn ang="0">
                    <a:pos x="700" y="0"/>
                  </a:cxn>
                  <a:cxn ang="0">
                    <a:pos x="706" y="0"/>
                  </a:cxn>
                  <a:cxn ang="0">
                    <a:pos x="1056" y="0"/>
                  </a:cxn>
                  <a:cxn ang="0">
                    <a:pos x="1056" y="40"/>
                  </a:cxn>
                  <a:cxn ang="0">
                    <a:pos x="1050" y="40"/>
                  </a:cxn>
                  <a:cxn ang="0">
                    <a:pos x="1050" y="0"/>
                  </a:cxn>
                  <a:cxn ang="0">
                    <a:pos x="1056" y="0"/>
                  </a:cxn>
                  <a:cxn ang="0">
                    <a:pos x="1406" y="0"/>
                  </a:cxn>
                  <a:cxn ang="0">
                    <a:pos x="1406" y="40"/>
                  </a:cxn>
                  <a:cxn ang="0">
                    <a:pos x="1400" y="40"/>
                  </a:cxn>
                  <a:cxn ang="0">
                    <a:pos x="1400" y="0"/>
                  </a:cxn>
                  <a:cxn ang="0">
                    <a:pos x="1406" y="0"/>
                  </a:cxn>
                  <a:cxn ang="0">
                    <a:pos x="1756" y="0"/>
                  </a:cxn>
                  <a:cxn ang="0">
                    <a:pos x="1756" y="40"/>
                  </a:cxn>
                  <a:cxn ang="0">
                    <a:pos x="1750" y="40"/>
                  </a:cxn>
                  <a:cxn ang="0">
                    <a:pos x="1750" y="0"/>
                  </a:cxn>
                  <a:cxn ang="0">
                    <a:pos x="1756" y="0"/>
                  </a:cxn>
                  <a:cxn ang="0">
                    <a:pos x="2106" y="0"/>
                  </a:cxn>
                  <a:cxn ang="0">
                    <a:pos x="2106" y="40"/>
                  </a:cxn>
                  <a:cxn ang="0">
                    <a:pos x="2101" y="40"/>
                  </a:cxn>
                  <a:cxn ang="0">
                    <a:pos x="2101" y="0"/>
                  </a:cxn>
                  <a:cxn ang="0">
                    <a:pos x="2106" y="0"/>
                  </a:cxn>
                  <a:cxn ang="0">
                    <a:pos x="2456" y="0"/>
                  </a:cxn>
                  <a:cxn ang="0">
                    <a:pos x="2456" y="40"/>
                  </a:cxn>
                  <a:cxn ang="0">
                    <a:pos x="2451" y="40"/>
                  </a:cxn>
                  <a:cxn ang="0">
                    <a:pos x="2451" y="0"/>
                  </a:cxn>
                  <a:cxn ang="0">
                    <a:pos x="2456" y="0"/>
                  </a:cxn>
                  <a:cxn ang="0">
                    <a:pos x="2807" y="0"/>
                  </a:cxn>
                  <a:cxn ang="0">
                    <a:pos x="2807" y="40"/>
                  </a:cxn>
                  <a:cxn ang="0">
                    <a:pos x="2801" y="40"/>
                  </a:cxn>
                  <a:cxn ang="0">
                    <a:pos x="2801" y="0"/>
                  </a:cxn>
                  <a:cxn ang="0">
                    <a:pos x="2807" y="0"/>
                  </a:cxn>
                  <a:cxn ang="0">
                    <a:pos x="3157" y="0"/>
                  </a:cxn>
                  <a:cxn ang="0">
                    <a:pos x="3157" y="40"/>
                  </a:cxn>
                  <a:cxn ang="0">
                    <a:pos x="3151" y="40"/>
                  </a:cxn>
                  <a:cxn ang="0">
                    <a:pos x="3151" y="0"/>
                  </a:cxn>
                  <a:cxn ang="0">
                    <a:pos x="3157" y="0"/>
                  </a:cxn>
                </a:cxnLst>
                <a:rect l="0" t="0" r="r" b="b"/>
                <a:pathLst>
                  <a:path w="3157" h="40">
                    <a:moveTo>
                      <a:pt x="6" y="0"/>
                    </a:moveTo>
                    <a:lnTo>
                      <a:pt x="6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356" y="0"/>
                    </a:moveTo>
                    <a:lnTo>
                      <a:pt x="356" y="40"/>
                    </a:lnTo>
                    <a:lnTo>
                      <a:pt x="350" y="40"/>
                    </a:lnTo>
                    <a:lnTo>
                      <a:pt x="350" y="0"/>
                    </a:lnTo>
                    <a:lnTo>
                      <a:pt x="356" y="0"/>
                    </a:lnTo>
                    <a:close/>
                    <a:moveTo>
                      <a:pt x="706" y="0"/>
                    </a:moveTo>
                    <a:lnTo>
                      <a:pt x="706" y="40"/>
                    </a:lnTo>
                    <a:lnTo>
                      <a:pt x="700" y="40"/>
                    </a:lnTo>
                    <a:lnTo>
                      <a:pt x="700" y="0"/>
                    </a:lnTo>
                    <a:lnTo>
                      <a:pt x="706" y="0"/>
                    </a:lnTo>
                    <a:close/>
                    <a:moveTo>
                      <a:pt x="1056" y="0"/>
                    </a:moveTo>
                    <a:lnTo>
                      <a:pt x="1056" y="40"/>
                    </a:lnTo>
                    <a:lnTo>
                      <a:pt x="1050" y="40"/>
                    </a:lnTo>
                    <a:lnTo>
                      <a:pt x="1050" y="0"/>
                    </a:lnTo>
                    <a:lnTo>
                      <a:pt x="1056" y="0"/>
                    </a:lnTo>
                    <a:close/>
                    <a:moveTo>
                      <a:pt x="1406" y="0"/>
                    </a:moveTo>
                    <a:lnTo>
                      <a:pt x="1406" y="40"/>
                    </a:lnTo>
                    <a:lnTo>
                      <a:pt x="1400" y="40"/>
                    </a:lnTo>
                    <a:lnTo>
                      <a:pt x="1400" y="0"/>
                    </a:lnTo>
                    <a:lnTo>
                      <a:pt x="1406" y="0"/>
                    </a:lnTo>
                    <a:close/>
                    <a:moveTo>
                      <a:pt x="1756" y="0"/>
                    </a:moveTo>
                    <a:lnTo>
                      <a:pt x="1756" y="40"/>
                    </a:lnTo>
                    <a:lnTo>
                      <a:pt x="1750" y="40"/>
                    </a:lnTo>
                    <a:lnTo>
                      <a:pt x="1750" y="0"/>
                    </a:lnTo>
                    <a:lnTo>
                      <a:pt x="1756" y="0"/>
                    </a:lnTo>
                    <a:close/>
                    <a:moveTo>
                      <a:pt x="2106" y="0"/>
                    </a:moveTo>
                    <a:lnTo>
                      <a:pt x="2106" y="40"/>
                    </a:lnTo>
                    <a:lnTo>
                      <a:pt x="2101" y="40"/>
                    </a:lnTo>
                    <a:lnTo>
                      <a:pt x="2101" y="0"/>
                    </a:lnTo>
                    <a:lnTo>
                      <a:pt x="2106" y="0"/>
                    </a:lnTo>
                    <a:close/>
                    <a:moveTo>
                      <a:pt x="2456" y="0"/>
                    </a:moveTo>
                    <a:lnTo>
                      <a:pt x="2456" y="40"/>
                    </a:lnTo>
                    <a:lnTo>
                      <a:pt x="2451" y="40"/>
                    </a:lnTo>
                    <a:lnTo>
                      <a:pt x="2451" y="0"/>
                    </a:lnTo>
                    <a:lnTo>
                      <a:pt x="2456" y="0"/>
                    </a:lnTo>
                    <a:close/>
                    <a:moveTo>
                      <a:pt x="2807" y="0"/>
                    </a:moveTo>
                    <a:lnTo>
                      <a:pt x="2807" y="40"/>
                    </a:lnTo>
                    <a:lnTo>
                      <a:pt x="2801" y="40"/>
                    </a:lnTo>
                    <a:lnTo>
                      <a:pt x="2801" y="0"/>
                    </a:lnTo>
                    <a:lnTo>
                      <a:pt x="2807" y="0"/>
                    </a:lnTo>
                    <a:close/>
                    <a:moveTo>
                      <a:pt x="3157" y="0"/>
                    </a:moveTo>
                    <a:lnTo>
                      <a:pt x="3157" y="40"/>
                    </a:lnTo>
                    <a:lnTo>
                      <a:pt x="3151" y="40"/>
                    </a:lnTo>
                    <a:lnTo>
                      <a:pt x="3151" y="0"/>
                    </a:lnTo>
                    <a:lnTo>
                      <a:pt x="3157" y="0"/>
                    </a:lnTo>
                    <a:close/>
                  </a:path>
                </a:pathLst>
              </a:custGeom>
              <a:solidFill>
                <a:srgbClr val="868686"/>
              </a:solidFill>
              <a:ln w="9525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0" name="Freeform 12"/>
              <p:cNvSpPr>
                <a:spLocks/>
              </p:cNvSpPr>
              <p:nvPr/>
            </p:nvSpPr>
            <p:spPr bwMode="auto">
              <a:xfrm>
                <a:off x="797" y="1619"/>
                <a:ext cx="2819" cy="155"/>
              </a:xfrm>
              <a:custGeom>
                <a:avLst/>
                <a:gdLst/>
                <a:ahLst/>
                <a:cxnLst>
                  <a:cxn ang="0">
                    <a:pos x="31" y="161"/>
                  </a:cxn>
                  <a:cxn ang="0">
                    <a:pos x="1007" y="337"/>
                  </a:cxn>
                  <a:cxn ang="0">
                    <a:pos x="1980" y="384"/>
                  </a:cxn>
                  <a:cxn ang="0">
                    <a:pos x="2953" y="336"/>
                  </a:cxn>
                  <a:cxn ang="0">
                    <a:pos x="3929" y="257"/>
                  </a:cxn>
                  <a:cxn ang="0">
                    <a:pos x="3925" y="257"/>
                  </a:cxn>
                  <a:cxn ang="0">
                    <a:pos x="4901" y="33"/>
                  </a:cxn>
                  <a:cxn ang="0">
                    <a:pos x="4906" y="32"/>
                  </a:cxn>
                  <a:cxn ang="0">
                    <a:pos x="5882" y="0"/>
                  </a:cxn>
                  <a:cxn ang="0">
                    <a:pos x="6861" y="97"/>
                  </a:cxn>
                  <a:cxn ang="0">
                    <a:pos x="6857" y="96"/>
                  </a:cxn>
                  <a:cxn ang="0">
                    <a:pos x="7833" y="48"/>
                  </a:cxn>
                  <a:cxn ang="0">
                    <a:pos x="7858" y="71"/>
                  </a:cxn>
                  <a:cxn ang="0">
                    <a:pos x="7836" y="96"/>
                  </a:cxn>
                  <a:cxn ang="0">
                    <a:pos x="6860" y="144"/>
                  </a:cxn>
                  <a:cxn ang="0">
                    <a:pos x="6856" y="144"/>
                  </a:cxn>
                  <a:cxn ang="0">
                    <a:pos x="5883" y="48"/>
                  </a:cxn>
                  <a:cxn ang="0">
                    <a:pos x="4907" y="80"/>
                  </a:cxn>
                  <a:cxn ang="0">
                    <a:pos x="4912" y="80"/>
                  </a:cxn>
                  <a:cxn ang="0">
                    <a:pos x="3936" y="304"/>
                  </a:cxn>
                  <a:cxn ang="0">
                    <a:pos x="3932" y="304"/>
                  </a:cxn>
                  <a:cxn ang="0">
                    <a:pos x="2956" y="384"/>
                  </a:cxn>
                  <a:cxn ang="0">
                    <a:pos x="1977" y="432"/>
                  </a:cxn>
                  <a:cxn ang="0">
                    <a:pos x="998" y="384"/>
                  </a:cxn>
                  <a:cxn ang="0">
                    <a:pos x="22" y="208"/>
                  </a:cxn>
                  <a:cxn ang="0">
                    <a:pos x="3" y="180"/>
                  </a:cxn>
                  <a:cxn ang="0">
                    <a:pos x="31" y="161"/>
                  </a:cxn>
                </a:cxnLst>
                <a:rect l="0" t="0" r="r" b="b"/>
                <a:pathLst>
                  <a:path w="7859" h="432">
                    <a:moveTo>
                      <a:pt x="31" y="161"/>
                    </a:moveTo>
                    <a:lnTo>
                      <a:pt x="1007" y="337"/>
                    </a:lnTo>
                    <a:lnTo>
                      <a:pt x="1980" y="384"/>
                    </a:lnTo>
                    <a:lnTo>
                      <a:pt x="2953" y="336"/>
                    </a:lnTo>
                    <a:lnTo>
                      <a:pt x="3929" y="257"/>
                    </a:lnTo>
                    <a:lnTo>
                      <a:pt x="3925" y="257"/>
                    </a:lnTo>
                    <a:lnTo>
                      <a:pt x="4901" y="33"/>
                    </a:lnTo>
                    <a:cubicBezTo>
                      <a:pt x="4903" y="33"/>
                      <a:pt x="4904" y="33"/>
                      <a:pt x="4906" y="32"/>
                    </a:cubicBezTo>
                    <a:lnTo>
                      <a:pt x="5882" y="0"/>
                    </a:lnTo>
                    <a:lnTo>
                      <a:pt x="6861" y="97"/>
                    </a:lnTo>
                    <a:lnTo>
                      <a:pt x="6857" y="96"/>
                    </a:lnTo>
                    <a:lnTo>
                      <a:pt x="7833" y="48"/>
                    </a:lnTo>
                    <a:cubicBezTo>
                      <a:pt x="7847" y="48"/>
                      <a:pt x="7858" y="58"/>
                      <a:pt x="7858" y="71"/>
                    </a:cubicBezTo>
                    <a:cubicBezTo>
                      <a:pt x="7859" y="85"/>
                      <a:pt x="7849" y="96"/>
                      <a:pt x="7836" y="96"/>
                    </a:cubicBezTo>
                    <a:lnTo>
                      <a:pt x="6860" y="144"/>
                    </a:lnTo>
                    <a:cubicBezTo>
                      <a:pt x="6858" y="144"/>
                      <a:pt x="6857" y="144"/>
                      <a:pt x="6856" y="144"/>
                    </a:cubicBezTo>
                    <a:lnTo>
                      <a:pt x="5883" y="48"/>
                    </a:lnTo>
                    <a:lnTo>
                      <a:pt x="4907" y="80"/>
                    </a:lnTo>
                    <a:lnTo>
                      <a:pt x="4912" y="80"/>
                    </a:lnTo>
                    <a:lnTo>
                      <a:pt x="3936" y="304"/>
                    </a:lnTo>
                    <a:cubicBezTo>
                      <a:pt x="3935" y="304"/>
                      <a:pt x="3934" y="304"/>
                      <a:pt x="3932" y="304"/>
                    </a:cubicBezTo>
                    <a:lnTo>
                      <a:pt x="2956" y="384"/>
                    </a:lnTo>
                    <a:lnTo>
                      <a:pt x="1977" y="432"/>
                    </a:lnTo>
                    <a:lnTo>
                      <a:pt x="998" y="384"/>
                    </a:lnTo>
                    <a:lnTo>
                      <a:pt x="22" y="208"/>
                    </a:lnTo>
                    <a:cubicBezTo>
                      <a:pt x="9" y="206"/>
                      <a:pt x="0" y="193"/>
                      <a:pt x="3" y="180"/>
                    </a:cubicBezTo>
                    <a:cubicBezTo>
                      <a:pt x="5" y="167"/>
                      <a:pt x="18" y="158"/>
                      <a:pt x="31" y="161"/>
                    </a:cubicBezTo>
                    <a:close/>
                  </a:path>
                </a:pathLst>
              </a:custGeom>
              <a:solidFill>
                <a:srgbClr val="CE8E8D"/>
              </a:solidFill>
              <a:ln w="9525" cap="flat">
                <a:solidFill>
                  <a:srgbClr val="CE8E8D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1" name="Rectangle 13"/>
              <p:cNvSpPr>
                <a:spLocks noChangeArrowheads="1"/>
              </p:cNvSpPr>
              <p:nvPr/>
            </p:nvSpPr>
            <p:spPr bwMode="auto">
              <a:xfrm>
                <a:off x="811" y="1680"/>
                <a:ext cx="26" cy="10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2" name="Freeform 14"/>
              <p:cNvSpPr>
                <a:spLocks noEditPoints="1"/>
              </p:cNvSpPr>
              <p:nvPr/>
            </p:nvSpPr>
            <p:spPr bwMode="auto">
              <a:xfrm>
                <a:off x="808" y="1677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6"/>
                  </a:cxn>
                  <a:cxn ang="0">
                    <a:pos x="80" y="44"/>
                  </a:cxn>
                  <a:cxn ang="0">
                    <a:pos x="8" y="44"/>
                  </a:cxn>
                  <a:cxn ang="0">
                    <a:pos x="0" y="36"/>
                  </a:cxn>
                  <a:cxn ang="0">
                    <a:pos x="0" y="8"/>
                  </a:cxn>
                  <a:cxn ang="0">
                    <a:pos x="16" y="36"/>
                  </a:cxn>
                  <a:cxn ang="0">
                    <a:pos x="8" y="28"/>
                  </a:cxn>
                  <a:cxn ang="0">
                    <a:pos x="80" y="28"/>
                  </a:cxn>
                  <a:cxn ang="0">
                    <a:pos x="72" y="36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6"/>
                  </a:cxn>
                </a:cxnLst>
                <a:rect l="0" t="0" r="r" b="b"/>
                <a:pathLst>
                  <a:path w="88" h="44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3"/>
                      <a:pt x="88" y="8"/>
                    </a:cubicBezTo>
                    <a:lnTo>
                      <a:pt x="88" y="36"/>
                    </a:lnTo>
                    <a:cubicBezTo>
                      <a:pt x="88" y="41"/>
                      <a:pt x="84" y="44"/>
                      <a:pt x="80" y="44"/>
                    </a:cubicBezTo>
                    <a:lnTo>
                      <a:pt x="8" y="44"/>
                    </a:lnTo>
                    <a:cubicBezTo>
                      <a:pt x="3" y="44"/>
                      <a:pt x="0" y="41"/>
                      <a:pt x="0" y="36"/>
                    </a:cubicBezTo>
                    <a:lnTo>
                      <a:pt x="0" y="8"/>
                    </a:lnTo>
                    <a:close/>
                    <a:moveTo>
                      <a:pt x="16" y="36"/>
                    </a:moveTo>
                    <a:lnTo>
                      <a:pt x="8" y="28"/>
                    </a:lnTo>
                    <a:lnTo>
                      <a:pt x="80" y="28"/>
                    </a:lnTo>
                    <a:lnTo>
                      <a:pt x="72" y="36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3" name="Rectangle 15"/>
              <p:cNvSpPr>
                <a:spLocks noChangeArrowheads="1"/>
              </p:cNvSpPr>
              <p:nvPr/>
            </p:nvSpPr>
            <p:spPr bwMode="auto">
              <a:xfrm>
                <a:off x="1161" y="1749"/>
                <a:ext cx="26" cy="10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4" name="Freeform 16"/>
              <p:cNvSpPr>
                <a:spLocks noEditPoints="1"/>
              </p:cNvSpPr>
              <p:nvPr/>
            </p:nvSpPr>
            <p:spPr bwMode="auto">
              <a:xfrm>
                <a:off x="1159" y="1746"/>
                <a:ext cx="31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7"/>
                  </a:cxn>
                  <a:cxn ang="0">
                    <a:pos x="80" y="45"/>
                  </a:cxn>
                  <a:cxn ang="0">
                    <a:pos x="8" y="45"/>
                  </a:cxn>
                  <a:cxn ang="0">
                    <a:pos x="0" y="37"/>
                  </a:cxn>
                  <a:cxn ang="0">
                    <a:pos x="0" y="8"/>
                  </a:cxn>
                  <a:cxn ang="0">
                    <a:pos x="16" y="37"/>
                  </a:cxn>
                  <a:cxn ang="0">
                    <a:pos x="8" y="29"/>
                  </a:cxn>
                  <a:cxn ang="0">
                    <a:pos x="80" y="29"/>
                  </a:cxn>
                  <a:cxn ang="0">
                    <a:pos x="72" y="37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7"/>
                  </a:cxn>
                </a:cxnLst>
                <a:rect l="0" t="0" r="r" b="b"/>
                <a:pathLst>
                  <a:path w="88" h="45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4"/>
                      <a:pt x="88" y="8"/>
                    </a:cubicBezTo>
                    <a:lnTo>
                      <a:pt x="88" y="37"/>
                    </a:lnTo>
                    <a:cubicBezTo>
                      <a:pt x="88" y="41"/>
                      <a:pt x="84" y="45"/>
                      <a:pt x="80" y="45"/>
                    </a:cubicBezTo>
                    <a:lnTo>
                      <a:pt x="8" y="45"/>
                    </a:lnTo>
                    <a:cubicBezTo>
                      <a:pt x="3" y="45"/>
                      <a:pt x="0" y="41"/>
                      <a:pt x="0" y="37"/>
                    </a:cubicBezTo>
                    <a:lnTo>
                      <a:pt x="0" y="8"/>
                    </a:lnTo>
                    <a:close/>
                    <a:moveTo>
                      <a:pt x="16" y="37"/>
                    </a:moveTo>
                    <a:lnTo>
                      <a:pt x="8" y="29"/>
                    </a:lnTo>
                    <a:lnTo>
                      <a:pt x="80" y="29"/>
                    </a:lnTo>
                    <a:lnTo>
                      <a:pt x="72" y="37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5" name="Rectangle 17"/>
              <p:cNvSpPr>
                <a:spLocks noChangeArrowheads="1"/>
              </p:cNvSpPr>
              <p:nvPr/>
            </p:nvSpPr>
            <p:spPr bwMode="auto">
              <a:xfrm>
                <a:off x="1512" y="1764"/>
                <a:ext cx="25" cy="10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6" name="Freeform 18"/>
              <p:cNvSpPr>
                <a:spLocks noEditPoints="1"/>
              </p:cNvSpPr>
              <p:nvPr/>
            </p:nvSpPr>
            <p:spPr bwMode="auto">
              <a:xfrm>
                <a:off x="1509" y="1761"/>
                <a:ext cx="31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7"/>
                  </a:cxn>
                  <a:cxn ang="0">
                    <a:pos x="80" y="45"/>
                  </a:cxn>
                  <a:cxn ang="0">
                    <a:pos x="8" y="45"/>
                  </a:cxn>
                  <a:cxn ang="0">
                    <a:pos x="0" y="37"/>
                  </a:cxn>
                  <a:cxn ang="0">
                    <a:pos x="0" y="8"/>
                  </a:cxn>
                  <a:cxn ang="0">
                    <a:pos x="16" y="37"/>
                  </a:cxn>
                  <a:cxn ang="0">
                    <a:pos x="8" y="29"/>
                  </a:cxn>
                  <a:cxn ang="0">
                    <a:pos x="80" y="29"/>
                  </a:cxn>
                  <a:cxn ang="0">
                    <a:pos x="72" y="37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7"/>
                  </a:cxn>
                </a:cxnLst>
                <a:rect l="0" t="0" r="r" b="b"/>
                <a:pathLst>
                  <a:path w="88" h="45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4"/>
                      <a:pt x="88" y="8"/>
                    </a:cubicBezTo>
                    <a:lnTo>
                      <a:pt x="88" y="37"/>
                    </a:lnTo>
                    <a:cubicBezTo>
                      <a:pt x="88" y="41"/>
                      <a:pt x="84" y="45"/>
                      <a:pt x="80" y="45"/>
                    </a:cubicBezTo>
                    <a:lnTo>
                      <a:pt x="8" y="45"/>
                    </a:lnTo>
                    <a:cubicBezTo>
                      <a:pt x="3" y="45"/>
                      <a:pt x="0" y="41"/>
                      <a:pt x="0" y="37"/>
                    </a:cubicBezTo>
                    <a:lnTo>
                      <a:pt x="0" y="8"/>
                    </a:lnTo>
                    <a:close/>
                    <a:moveTo>
                      <a:pt x="16" y="37"/>
                    </a:moveTo>
                    <a:lnTo>
                      <a:pt x="8" y="29"/>
                    </a:lnTo>
                    <a:lnTo>
                      <a:pt x="80" y="29"/>
                    </a:lnTo>
                    <a:lnTo>
                      <a:pt x="72" y="37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7" name="Rectangle 19"/>
              <p:cNvSpPr>
                <a:spLocks noChangeArrowheads="1"/>
              </p:cNvSpPr>
              <p:nvPr/>
            </p:nvSpPr>
            <p:spPr bwMode="auto">
              <a:xfrm>
                <a:off x="1862" y="1748"/>
                <a:ext cx="25" cy="10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8" name="Freeform 20"/>
              <p:cNvSpPr>
                <a:spLocks noEditPoints="1"/>
              </p:cNvSpPr>
              <p:nvPr/>
            </p:nvSpPr>
            <p:spPr bwMode="auto">
              <a:xfrm>
                <a:off x="1859" y="1745"/>
                <a:ext cx="31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6"/>
                  </a:cxn>
                  <a:cxn ang="0">
                    <a:pos x="80" y="44"/>
                  </a:cxn>
                  <a:cxn ang="0">
                    <a:pos x="8" y="44"/>
                  </a:cxn>
                  <a:cxn ang="0">
                    <a:pos x="0" y="36"/>
                  </a:cxn>
                  <a:cxn ang="0">
                    <a:pos x="0" y="8"/>
                  </a:cxn>
                  <a:cxn ang="0">
                    <a:pos x="16" y="36"/>
                  </a:cxn>
                  <a:cxn ang="0">
                    <a:pos x="8" y="28"/>
                  </a:cxn>
                  <a:cxn ang="0">
                    <a:pos x="80" y="28"/>
                  </a:cxn>
                  <a:cxn ang="0">
                    <a:pos x="72" y="36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6"/>
                  </a:cxn>
                </a:cxnLst>
                <a:rect l="0" t="0" r="r" b="b"/>
                <a:pathLst>
                  <a:path w="88" h="44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3"/>
                      <a:pt x="88" y="8"/>
                    </a:cubicBezTo>
                    <a:lnTo>
                      <a:pt x="88" y="36"/>
                    </a:lnTo>
                    <a:cubicBezTo>
                      <a:pt x="88" y="41"/>
                      <a:pt x="84" y="44"/>
                      <a:pt x="80" y="44"/>
                    </a:cubicBezTo>
                    <a:lnTo>
                      <a:pt x="8" y="44"/>
                    </a:lnTo>
                    <a:cubicBezTo>
                      <a:pt x="3" y="44"/>
                      <a:pt x="0" y="41"/>
                      <a:pt x="0" y="36"/>
                    </a:cubicBezTo>
                    <a:lnTo>
                      <a:pt x="0" y="8"/>
                    </a:lnTo>
                    <a:close/>
                    <a:moveTo>
                      <a:pt x="16" y="36"/>
                    </a:moveTo>
                    <a:lnTo>
                      <a:pt x="8" y="28"/>
                    </a:lnTo>
                    <a:lnTo>
                      <a:pt x="80" y="28"/>
                    </a:lnTo>
                    <a:lnTo>
                      <a:pt x="72" y="36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29" name="Rectangle 21"/>
              <p:cNvSpPr>
                <a:spLocks noChangeArrowheads="1"/>
              </p:cNvSpPr>
              <p:nvPr/>
            </p:nvSpPr>
            <p:spPr bwMode="auto">
              <a:xfrm>
                <a:off x="2212" y="1720"/>
                <a:ext cx="26" cy="10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0" name="Freeform 22"/>
              <p:cNvSpPr>
                <a:spLocks noEditPoints="1"/>
              </p:cNvSpPr>
              <p:nvPr/>
            </p:nvSpPr>
            <p:spPr bwMode="auto">
              <a:xfrm>
                <a:off x="2209" y="1717"/>
                <a:ext cx="31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7"/>
                  </a:cxn>
                  <a:cxn ang="0">
                    <a:pos x="80" y="45"/>
                  </a:cxn>
                  <a:cxn ang="0">
                    <a:pos x="8" y="45"/>
                  </a:cxn>
                  <a:cxn ang="0">
                    <a:pos x="0" y="37"/>
                  </a:cxn>
                  <a:cxn ang="0">
                    <a:pos x="0" y="8"/>
                  </a:cxn>
                  <a:cxn ang="0">
                    <a:pos x="16" y="37"/>
                  </a:cxn>
                  <a:cxn ang="0">
                    <a:pos x="8" y="29"/>
                  </a:cxn>
                  <a:cxn ang="0">
                    <a:pos x="80" y="29"/>
                  </a:cxn>
                  <a:cxn ang="0">
                    <a:pos x="72" y="37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7"/>
                  </a:cxn>
                </a:cxnLst>
                <a:rect l="0" t="0" r="r" b="b"/>
                <a:pathLst>
                  <a:path w="88" h="45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3"/>
                      <a:pt x="88" y="8"/>
                    </a:cubicBezTo>
                    <a:lnTo>
                      <a:pt x="88" y="37"/>
                    </a:lnTo>
                    <a:cubicBezTo>
                      <a:pt x="88" y="41"/>
                      <a:pt x="84" y="45"/>
                      <a:pt x="80" y="45"/>
                    </a:cubicBezTo>
                    <a:lnTo>
                      <a:pt x="8" y="45"/>
                    </a:lnTo>
                    <a:cubicBezTo>
                      <a:pt x="3" y="45"/>
                      <a:pt x="0" y="41"/>
                      <a:pt x="0" y="37"/>
                    </a:cubicBezTo>
                    <a:lnTo>
                      <a:pt x="0" y="8"/>
                    </a:lnTo>
                    <a:close/>
                    <a:moveTo>
                      <a:pt x="16" y="37"/>
                    </a:moveTo>
                    <a:lnTo>
                      <a:pt x="8" y="29"/>
                    </a:lnTo>
                    <a:lnTo>
                      <a:pt x="80" y="29"/>
                    </a:lnTo>
                    <a:lnTo>
                      <a:pt x="72" y="37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1" name="Rectangle 23"/>
              <p:cNvSpPr>
                <a:spLocks noChangeArrowheads="1"/>
              </p:cNvSpPr>
              <p:nvPr/>
            </p:nvSpPr>
            <p:spPr bwMode="auto">
              <a:xfrm>
                <a:off x="2562" y="1634"/>
                <a:ext cx="26" cy="10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2" name="Freeform 24"/>
              <p:cNvSpPr>
                <a:spLocks noEditPoints="1"/>
              </p:cNvSpPr>
              <p:nvPr/>
            </p:nvSpPr>
            <p:spPr bwMode="auto">
              <a:xfrm>
                <a:off x="2559" y="1632"/>
                <a:ext cx="32" cy="1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6"/>
                  </a:cxn>
                  <a:cxn ang="0">
                    <a:pos x="80" y="44"/>
                  </a:cxn>
                  <a:cxn ang="0">
                    <a:pos x="8" y="44"/>
                  </a:cxn>
                  <a:cxn ang="0">
                    <a:pos x="0" y="36"/>
                  </a:cxn>
                  <a:cxn ang="0">
                    <a:pos x="0" y="8"/>
                  </a:cxn>
                  <a:cxn ang="0">
                    <a:pos x="16" y="36"/>
                  </a:cxn>
                  <a:cxn ang="0">
                    <a:pos x="8" y="28"/>
                  </a:cxn>
                  <a:cxn ang="0">
                    <a:pos x="80" y="28"/>
                  </a:cxn>
                  <a:cxn ang="0">
                    <a:pos x="72" y="36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6"/>
                  </a:cxn>
                </a:cxnLst>
                <a:rect l="0" t="0" r="r" b="b"/>
                <a:pathLst>
                  <a:path w="88" h="44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3"/>
                      <a:pt x="88" y="8"/>
                    </a:cubicBezTo>
                    <a:lnTo>
                      <a:pt x="88" y="36"/>
                    </a:lnTo>
                    <a:cubicBezTo>
                      <a:pt x="88" y="41"/>
                      <a:pt x="84" y="44"/>
                      <a:pt x="80" y="44"/>
                    </a:cubicBezTo>
                    <a:lnTo>
                      <a:pt x="8" y="44"/>
                    </a:lnTo>
                    <a:cubicBezTo>
                      <a:pt x="3" y="44"/>
                      <a:pt x="0" y="41"/>
                      <a:pt x="0" y="36"/>
                    </a:cubicBezTo>
                    <a:lnTo>
                      <a:pt x="0" y="8"/>
                    </a:lnTo>
                    <a:close/>
                    <a:moveTo>
                      <a:pt x="16" y="36"/>
                    </a:moveTo>
                    <a:lnTo>
                      <a:pt x="8" y="28"/>
                    </a:lnTo>
                    <a:lnTo>
                      <a:pt x="80" y="28"/>
                    </a:lnTo>
                    <a:lnTo>
                      <a:pt x="72" y="36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3" name="Rectangle 25"/>
              <p:cNvSpPr>
                <a:spLocks noChangeArrowheads="1"/>
              </p:cNvSpPr>
              <p:nvPr/>
            </p:nvSpPr>
            <p:spPr bwMode="auto">
              <a:xfrm>
                <a:off x="2912" y="1626"/>
                <a:ext cx="26" cy="11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4" name="Freeform 26"/>
              <p:cNvSpPr>
                <a:spLocks noEditPoints="1"/>
              </p:cNvSpPr>
              <p:nvPr/>
            </p:nvSpPr>
            <p:spPr bwMode="auto">
              <a:xfrm>
                <a:off x="2909" y="1623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7"/>
                  </a:cxn>
                  <a:cxn ang="0">
                    <a:pos x="80" y="45"/>
                  </a:cxn>
                  <a:cxn ang="0">
                    <a:pos x="8" y="45"/>
                  </a:cxn>
                  <a:cxn ang="0">
                    <a:pos x="0" y="37"/>
                  </a:cxn>
                  <a:cxn ang="0">
                    <a:pos x="0" y="8"/>
                  </a:cxn>
                  <a:cxn ang="0">
                    <a:pos x="16" y="37"/>
                  </a:cxn>
                  <a:cxn ang="0">
                    <a:pos x="8" y="29"/>
                  </a:cxn>
                  <a:cxn ang="0">
                    <a:pos x="80" y="29"/>
                  </a:cxn>
                  <a:cxn ang="0">
                    <a:pos x="72" y="37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7"/>
                  </a:cxn>
                </a:cxnLst>
                <a:rect l="0" t="0" r="r" b="b"/>
                <a:pathLst>
                  <a:path w="88" h="45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4"/>
                      <a:pt x="88" y="8"/>
                    </a:cubicBezTo>
                    <a:lnTo>
                      <a:pt x="88" y="37"/>
                    </a:lnTo>
                    <a:cubicBezTo>
                      <a:pt x="88" y="41"/>
                      <a:pt x="84" y="45"/>
                      <a:pt x="80" y="45"/>
                    </a:cubicBezTo>
                    <a:lnTo>
                      <a:pt x="8" y="45"/>
                    </a:lnTo>
                    <a:cubicBezTo>
                      <a:pt x="3" y="45"/>
                      <a:pt x="0" y="41"/>
                      <a:pt x="0" y="37"/>
                    </a:cubicBezTo>
                    <a:lnTo>
                      <a:pt x="0" y="8"/>
                    </a:lnTo>
                    <a:close/>
                    <a:moveTo>
                      <a:pt x="16" y="37"/>
                    </a:moveTo>
                    <a:lnTo>
                      <a:pt x="8" y="29"/>
                    </a:lnTo>
                    <a:lnTo>
                      <a:pt x="80" y="29"/>
                    </a:lnTo>
                    <a:lnTo>
                      <a:pt x="72" y="37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5" name="Rectangle 27"/>
              <p:cNvSpPr>
                <a:spLocks noChangeArrowheads="1"/>
              </p:cNvSpPr>
              <p:nvPr/>
            </p:nvSpPr>
            <p:spPr bwMode="auto">
              <a:xfrm>
                <a:off x="3262" y="1659"/>
                <a:ext cx="26" cy="10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6" name="Freeform 28"/>
              <p:cNvSpPr>
                <a:spLocks noEditPoints="1"/>
              </p:cNvSpPr>
              <p:nvPr/>
            </p:nvSpPr>
            <p:spPr bwMode="auto">
              <a:xfrm>
                <a:off x="3259" y="1656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7"/>
                  </a:cxn>
                  <a:cxn ang="0">
                    <a:pos x="80" y="45"/>
                  </a:cxn>
                  <a:cxn ang="0">
                    <a:pos x="8" y="45"/>
                  </a:cxn>
                  <a:cxn ang="0">
                    <a:pos x="0" y="37"/>
                  </a:cxn>
                  <a:cxn ang="0">
                    <a:pos x="0" y="8"/>
                  </a:cxn>
                  <a:cxn ang="0">
                    <a:pos x="16" y="37"/>
                  </a:cxn>
                  <a:cxn ang="0">
                    <a:pos x="8" y="29"/>
                  </a:cxn>
                  <a:cxn ang="0">
                    <a:pos x="80" y="29"/>
                  </a:cxn>
                  <a:cxn ang="0">
                    <a:pos x="72" y="37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7"/>
                  </a:cxn>
                </a:cxnLst>
                <a:rect l="0" t="0" r="r" b="b"/>
                <a:pathLst>
                  <a:path w="88" h="45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4"/>
                      <a:pt x="88" y="8"/>
                    </a:cubicBezTo>
                    <a:lnTo>
                      <a:pt x="88" y="37"/>
                    </a:lnTo>
                    <a:cubicBezTo>
                      <a:pt x="88" y="42"/>
                      <a:pt x="84" y="45"/>
                      <a:pt x="80" y="45"/>
                    </a:cubicBezTo>
                    <a:lnTo>
                      <a:pt x="8" y="45"/>
                    </a:lnTo>
                    <a:cubicBezTo>
                      <a:pt x="3" y="45"/>
                      <a:pt x="0" y="42"/>
                      <a:pt x="0" y="37"/>
                    </a:cubicBezTo>
                    <a:lnTo>
                      <a:pt x="0" y="8"/>
                    </a:lnTo>
                    <a:close/>
                    <a:moveTo>
                      <a:pt x="16" y="37"/>
                    </a:moveTo>
                    <a:lnTo>
                      <a:pt x="8" y="29"/>
                    </a:lnTo>
                    <a:lnTo>
                      <a:pt x="80" y="29"/>
                    </a:lnTo>
                    <a:lnTo>
                      <a:pt x="72" y="37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7" name="Rectangle 29"/>
              <p:cNvSpPr>
                <a:spLocks noChangeArrowheads="1"/>
              </p:cNvSpPr>
              <p:nvPr/>
            </p:nvSpPr>
            <p:spPr bwMode="auto">
              <a:xfrm>
                <a:off x="3612" y="1641"/>
                <a:ext cx="26" cy="10"/>
              </a:xfrm>
              <a:prstGeom prst="rect">
                <a:avLst/>
              </a:prstGeom>
              <a:solidFill>
                <a:srgbClr val="D193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8" name="Freeform 30"/>
              <p:cNvSpPr>
                <a:spLocks noEditPoints="1"/>
              </p:cNvSpPr>
              <p:nvPr/>
            </p:nvSpPr>
            <p:spPr bwMode="auto">
              <a:xfrm>
                <a:off x="3609" y="1638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0" y="0"/>
                  </a:cxn>
                  <a:cxn ang="0">
                    <a:pos x="88" y="8"/>
                  </a:cxn>
                  <a:cxn ang="0">
                    <a:pos x="88" y="37"/>
                  </a:cxn>
                  <a:cxn ang="0">
                    <a:pos x="80" y="45"/>
                  </a:cxn>
                  <a:cxn ang="0">
                    <a:pos x="8" y="45"/>
                  </a:cxn>
                  <a:cxn ang="0">
                    <a:pos x="0" y="37"/>
                  </a:cxn>
                  <a:cxn ang="0">
                    <a:pos x="0" y="8"/>
                  </a:cxn>
                  <a:cxn ang="0">
                    <a:pos x="16" y="37"/>
                  </a:cxn>
                  <a:cxn ang="0">
                    <a:pos x="8" y="29"/>
                  </a:cxn>
                  <a:cxn ang="0">
                    <a:pos x="80" y="29"/>
                  </a:cxn>
                  <a:cxn ang="0">
                    <a:pos x="72" y="37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7"/>
                  </a:cxn>
                </a:cxnLst>
                <a:rect l="0" t="0" r="r" b="b"/>
                <a:pathLst>
                  <a:path w="88" h="45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80" y="0"/>
                    </a:lnTo>
                    <a:cubicBezTo>
                      <a:pt x="84" y="0"/>
                      <a:pt x="88" y="4"/>
                      <a:pt x="88" y="8"/>
                    </a:cubicBezTo>
                    <a:lnTo>
                      <a:pt x="88" y="37"/>
                    </a:lnTo>
                    <a:cubicBezTo>
                      <a:pt x="88" y="41"/>
                      <a:pt x="84" y="45"/>
                      <a:pt x="80" y="45"/>
                    </a:cubicBezTo>
                    <a:lnTo>
                      <a:pt x="8" y="45"/>
                    </a:lnTo>
                    <a:cubicBezTo>
                      <a:pt x="3" y="45"/>
                      <a:pt x="0" y="41"/>
                      <a:pt x="0" y="37"/>
                    </a:cubicBezTo>
                    <a:lnTo>
                      <a:pt x="0" y="8"/>
                    </a:lnTo>
                    <a:close/>
                    <a:moveTo>
                      <a:pt x="16" y="37"/>
                    </a:moveTo>
                    <a:lnTo>
                      <a:pt x="8" y="29"/>
                    </a:lnTo>
                    <a:lnTo>
                      <a:pt x="80" y="29"/>
                    </a:lnTo>
                    <a:lnTo>
                      <a:pt x="72" y="37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CE8E8D"/>
              </a:solidFill>
              <a:ln w="0" cap="flat">
                <a:solidFill>
                  <a:srgbClr val="CE8E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39" name="Freeform 31"/>
              <p:cNvSpPr>
                <a:spLocks/>
              </p:cNvSpPr>
              <p:nvPr/>
            </p:nvSpPr>
            <p:spPr bwMode="auto">
              <a:xfrm>
                <a:off x="797" y="1453"/>
                <a:ext cx="2819" cy="614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999" y="0"/>
                  </a:cxn>
                  <a:cxn ang="0">
                    <a:pos x="1004" y="1"/>
                  </a:cxn>
                  <a:cxn ang="0">
                    <a:pos x="1980" y="145"/>
                  </a:cxn>
                  <a:cxn ang="0">
                    <a:pos x="2958" y="385"/>
                  </a:cxn>
                  <a:cxn ang="0">
                    <a:pos x="3937" y="770"/>
                  </a:cxn>
                  <a:cxn ang="0">
                    <a:pos x="4913" y="1154"/>
                  </a:cxn>
                  <a:cxn ang="0">
                    <a:pos x="5888" y="1458"/>
                  </a:cxn>
                  <a:cxn ang="0">
                    <a:pos x="6861" y="1665"/>
                  </a:cxn>
                  <a:cxn ang="0">
                    <a:pos x="6856" y="1664"/>
                  </a:cxn>
                  <a:cxn ang="0">
                    <a:pos x="7832" y="1648"/>
                  </a:cxn>
                  <a:cxn ang="0">
                    <a:pos x="7856" y="1672"/>
                  </a:cxn>
                  <a:cxn ang="0">
                    <a:pos x="7833" y="1696"/>
                  </a:cxn>
                  <a:cxn ang="0">
                    <a:pos x="6857" y="1712"/>
                  </a:cxn>
                  <a:cxn ang="0">
                    <a:pos x="6851" y="1712"/>
                  </a:cxn>
                  <a:cxn ang="0">
                    <a:pos x="5873" y="1503"/>
                  </a:cxn>
                  <a:cxn ang="0">
                    <a:pos x="4896" y="1199"/>
                  </a:cxn>
                  <a:cxn ang="0">
                    <a:pos x="3920" y="815"/>
                  </a:cxn>
                  <a:cxn ang="0">
                    <a:pos x="2947" y="432"/>
                  </a:cxn>
                  <a:cxn ang="0">
                    <a:pos x="1973" y="192"/>
                  </a:cxn>
                  <a:cxn ang="0">
                    <a:pos x="997" y="48"/>
                  </a:cxn>
                  <a:cxn ang="0">
                    <a:pos x="1002" y="48"/>
                  </a:cxn>
                  <a:cxn ang="0">
                    <a:pos x="26" y="96"/>
                  </a:cxn>
                  <a:cxn ang="0">
                    <a:pos x="0" y="74"/>
                  </a:cxn>
                  <a:cxn ang="0">
                    <a:pos x="23" y="48"/>
                  </a:cxn>
                </a:cxnLst>
                <a:rect l="0" t="0" r="r" b="b"/>
                <a:pathLst>
                  <a:path w="7857" h="1712">
                    <a:moveTo>
                      <a:pt x="23" y="48"/>
                    </a:moveTo>
                    <a:lnTo>
                      <a:pt x="999" y="0"/>
                    </a:lnTo>
                    <a:cubicBezTo>
                      <a:pt x="1001" y="0"/>
                      <a:pt x="1002" y="0"/>
                      <a:pt x="1004" y="1"/>
                    </a:cubicBezTo>
                    <a:lnTo>
                      <a:pt x="1980" y="145"/>
                    </a:lnTo>
                    <a:lnTo>
                      <a:pt x="2958" y="385"/>
                    </a:lnTo>
                    <a:lnTo>
                      <a:pt x="3937" y="770"/>
                    </a:lnTo>
                    <a:lnTo>
                      <a:pt x="4913" y="1154"/>
                    </a:lnTo>
                    <a:lnTo>
                      <a:pt x="5888" y="1458"/>
                    </a:lnTo>
                    <a:lnTo>
                      <a:pt x="6861" y="1665"/>
                    </a:lnTo>
                    <a:lnTo>
                      <a:pt x="6856" y="1664"/>
                    </a:lnTo>
                    <a:lnTo>
                      <a:pt x="7832" y="1648"/>
                    </a:lnTo>
                    <a:cubicBezTo>
                      <a:pt x="7845" y="1648"/>
                      <a:pt x="7856" y="1659"/>
                      <a:pt x="7856" y="1672"/>
                    </a:cubicBezTo>
                    <a:cubicBezTo>
                      <a:pt x="7857" y="1685"/>
                      <a:pt x="7846" y="1696"/>
                      <a:pt x="7833" y="1696"/>
                    </a:cubicBezTo>
                    <a:lnTo>
                      <a:pt x="6857" y="1712"/>
                    </a:lnTo>
                    <a:cubicBezTo>
                      <a:pt x="6855" y="1712"/>
                      <a:pt x="6853" y="1712"/>
                      <a:pt x="6851" y="1712"/>
                    </a:cubicBezTo>
                    <a:lnTo>
                      <a:pt x="5873" y="1503"/>
                    </a:lnTo>
                    <a:lnTo>
                      <a:pt x="4896" y="1199"/>
                    </a:lnTo>
                    <a:lnTo>
                      <a:pt x="3920" y="815"/>
                    </a:lnTo>
                    <a:lnTo>
                      <a:pt x="2947" y="432"/>
                    </a:lnTo>
                    <a:lnTo>
                      <a:pt x="1973" y="192"/>
                    </a:lnTo>
                    <a:lnTo>
                      <a:pt x="997" y="48"/>
                    </a:lnTo>
                    <a:lnTo>
                      <a:pt x="1002" y="48"/>
                    </a:lnTo>
                    <a:lnTo>
                      <a:pt x="26" y="96"/>
                    </a:lnTo>
                    <a:cubicBezTo>
                      <a:pt x="12" y="97"/>
                      <a:pt x="1" y="87"/>
                      <a:pt x="0" y="74"/>
                    </a:cubicBezTo>
                    <a:cubicBezTo>
                      <a:pt x="0" y="60"/>
                      <a:pt x="10" y="49"/>
                      <a:pt x="23" y="48"/>
                    </a:cubicBezTo>
                    <a:close/>
                  </a:path>
                </a:pathLst>
              </a:custGeom>
              <a:solidFill>
                <a:srgbClr val="DA8137"/>
              </a:solidFill>
              <a:ln w="9525" cap="flat">
                <a:solidFill>
                  <a:srgbClr val="DA8137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0" name="Oval 32"/>
              <p:cNvSpPr>
                <a:spLocks noChangeArrowheads="1"/>
              </p:cNvSpPr>
              <p:nvPr/>
            </p:nvSpPr>
            <p:spPr bwMode="auto">
              <a:xfrm>
                <a:off x="785" y="1458"/>
                <a:ext cx="52" cy="52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1" name="Freeform 33"/>
              <p:cNvSpPr>
                <a:spLocks noEditPoints="1"/>
              </p:cNvSpPr>
              <p:nvPr/>
            </p:nvSpPr>
            <p:spPr bwMode="auto">
              <a:xfrm>
                <a:off x="783" y="1455"/>
                <a:ext cx="57" cy="58"/>
              </a:xfrm>
              <a:custGeom>
                <a:avLst/>
                <a:gdLst/>
                <a:ahLst/>
                <a:cxnLst>
                  <a:cxn ang="0">
                    <a:pos x="160" y="82"/>
                  </a:cxn>
                  <a:cxn ang="0">
                    <a:pos x="153" y="113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3"/>
                  </a:cxn>
                  <a:cxn ang="0">
                    <a:pos x="23" y="136"/>
                  </a:cxn>
                  <a:cxn ang="0">
                    <a:pos x="7" y="110"/>
                  </a:cxn>
                  <a:cxn ang="0">
                    <a:pos x="1" y="79"/>
                  </a:cxn>
                  <a:cxn ang="0">
                    <a:pos x="8" y="48"/>
                  </a:cxn>
                  <a:cxn ang="0">
                    <a:pos x="25" y="23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5"/>
                  </a:cxn>
                  <a:cxn ang="0">
                    <a:pos x="154" y="51"/>
                  </a:cxn>
                  <a:cxn ang="0">
                    <a:pos x="139" y="54"/>
                  </a:cxn>
                  <a:cxn ang="0">
                    <a:pos x="125" y="34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6"/>
                  </a:cxn>
                  <a:cxn ang="0">
                    <a:pos x="21" y="57"/>
                  </a:cxn>
                  <a:cxn ang="0">
                    <a:pos x="16" y="82"/>
                  </a:cxn>
                  <a:cxn ang="0">
                    <a:pos x="22" y="107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4"/>
                  </a:cxn>
                  <a:cxn ang="0">
                    <a:pos x="145" y="79"/>
                  </a:cxn>
                  <a:cxn ang="0">
                    <a:pos x="139" y="54"/>
                  </a:cxn>
                </a:cxnLst>
                <a:rect l="0" t="0" r="r" b="b"/>
                <a:pathLst>
                  <a:path w="161" h="161">
                    <a:moveTo>
                      <a:pt x="160" y="79"/>
                    </a:moveTo>
                    <a:cubicBezTo>
                      <a:pt x="161" y="80"/>
                      <a:pt x="161" y="81"/>
                      <a:pt x="160" y="82"/>
                    </a:cubicBezTo>
                    <a:lnTo>
                      <a:pt x="154" y="110"/>
                    </a:lnTo>
                    <a:cubicBezTo>
                      <a:pt x="154" y="111"/>
                      <a:pt x="154" y="112"/>
                      <a:pt x="153" y="113"/>
                    </a:cubicBezTo>
                    <a:lnTo>
                      <a:pt x="138" y="136"/>
                    </a:lnTo>
                    <a:cubicBezTo>
                      <a:pt x="138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4"/>
                    </a:lnTo>
                    <a:cubicBezTo>
                      <a:pt x="50" y="154"/>
                      <a:pt x="49" y="154"/>
                      <a:pt x="48" y="153"/>
                    </a:cubicBezTo>
                    <a:lnTo>
                      <a:pt x="25" y="138"/>
                    </a:lnTo>
                    <a:cubicBezTo>
                      <a:pt x="24" y="138"/>
                      <a:pt x="23" y="137"/>
                      <a:pt x="23" y="136"/>
                    </a:cubicBezTo>
                    <a:lnTo>
                      <a:pt x="8" y="113"/>
                    </a:lnTo>
                    <a:cubicBezTo>
                      <a:pt x="7" y="112"/>
                      <a:pt x="7" y="111"/>
                      <a:pt x="7" y="110"/>
                    </a:cubicBezTo>
                    <a:lnTo>
                      <a:pt x="1" y="82"/>
                    </a:lnTo>
                    <a:cubicBezTo>
                      <a:pt x="0" y="81"/>
                      <a:pt x="0" y="80"/>
                      <a:pt x="1" y="79"/>
                    </a:cubicBezTo>
                    <a:lnTo>
                      <a:pt x="7" y="51"/>
                    </a:lnTo>
                    <a:cubicBezTo>
                      <a:pt x="7" y="50"/>
                      <a:pt x="7" y="49"/>
                      <a:pt x="8" y="48"/>
                    </a:cubicBezTo>
                    <a:lnTo>
                      <a:pt x="23" y="25"/>
                    </a:lnTo>
                    <a:cubicBezTo>
                      <a:pt x="23" y="24"/>
                      <a:pt x="24" y="23"/>
                      <a:pt x="25" y="23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3"/>
                    </a:lnTo>
                    <a:cubicBezTo>
                      <a:pt x="137" y="23"/>
                      <a:pt x="138" y="24"/>
                      <a:pt x="138" y="25"/>
                    </a:cubicBezTo>
                    <a:lnTo>
                      <a:pt x="153" y="48"/>
                    </a:lnTo>
                    <a:cubicBezTo>
                      <a:pt x="154" y="49"/>
                      <a:pt x="154" y="50"/>
                      <a:pt x="154" y="51"/>
                    </a:cubicBezTo>
                    <a:lnTo>
                      <a:pt x="160" y="79"/>
                    </a:lnTo>
                    <a:close/>
                    <a:moveTo>
                      <a:pt x="139" y="54"/>
                    </a:moveTo>
                    <a:lnTo>
                      <a:pt x="140" y="57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22" y="107"/>
                    </a:lnTo>
                    <a:lnTo>
                      <a:pt x="21" y="104"/>
                    </a:lnTo>
                    <a:lnTo>
                      <a:pt x="36" y="127"/>
                    </a:lnTo>
                    <a:lnTo>
                      <a:pt x="34" y="125"/>
                    </a:lnTo>
                    <a:lnTo>
                      <a:pt x="57" y="140"/>
                    </a:lnTo>
                    <a:lnTo>
                      <a:pt x="54" y="139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4"/>
                    </a:lnTo>
                    <a:lnTo>
                      <a:pt x="139" y="107"/>
                    </a:lnTo>
                    <a:lnTo>
                      <a:pt x="145" y="79"/>
                    </a:lnTo>
                    <a:lnTo>
                      <a:pt x="145" y="82"/>
                    </a:lnTo>
                    <a:lnTo>
                      <a:pt x="139" y="54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2" name="Oval 34"/>
              <p:cNvSpPr>
                <a:spLocks noChangeArrowheads="1"/>
              </p:cNvSpPr>
              <p:nvPr/>
            </p:nvSpPr>
            <p:spPr bwMode="auto">
              <a:xfrm>
                <a:off x="1136" y="1436"/>
                <a:ext cx="51" cy="52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3" name="Freeform 35"/>
              <p:cNvSpPr>
                <a:spLocks noEditPoints="1"/>
              </p:cNvSpPr>
              <p:nvPr/>
            </p:nvSpPr>
            <p:spPr bwMode="auto">
              <a:xfrm>
                <a:off x="1133" y="1433"/>
                <a:ext cx="57" cy="58"/>
              </a:xfrm>
              <a:custGeom>
                <a:avLst/>
                <a:gdLst/>
                <a:ahLst/>
                <a:cxnLst>
                  <a:cxn ang="0">
                    <a:pos x="160" y="82"/>
                  </a:cxn>
                  <a:cxn ang="0">
                    <a:pos x="153" y="113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3"/>
                  </a:cxn>
                  <a:cxn ang="0">
                    <a:pos x="23" y="136"/>
                  </a:cxn>
                  <a:cxn ang="0">
                    <a:pos x="7" y="110"/>
                  </a:cxn>
                  <a:cxn ang="0">
                    <a:pos x="1" y="79"/>
                  </a:cxn>
                  <a:cxn ang="0">
                    <a:pos x="8" y="48"/>
                  </a:cxn>
                  <a:cxn ang="0">
                    <a:pos x="25" y="23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5"/>
                  </a:cxn>
                  <a:cxn ang="0">
                    <a:pos x="154" y="51"/>
                  </a:cxn>
                  <a:cxn ang="0">
                    <a:pos x="139" y="54"/>
                  </a:cxn>
                  <a:cxn ang="0">
                    <a:pos x="125" y="34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6"/>
                  </a:cxn>
                  <a:cxn ang="0">
                    <a:pos x="21" y="57"/>
                  </a:cxn>
                  <a:cxn ang="0">
                    <a:pos x="16" y="82"/>
                  </a:cxn>
                  <a:cxn ang="0">
                    <a:pos x="22" y="107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4"/>
                  </a:cxn>
                  <a:cxn ang="0">
                    <a:pos x="145" y="79"/>
                  </a:cxn>
                  <a:cxn ang="0">
                    <a:pos x="139" y="54"/>
                  </a:cxn>
                </a:cxnLst>
                <a:rect l="0" t="0" r="r" b="b"/>
                <a:pathLst>
                  <a:path w="161" h="161">
                    <a:moveTo>
                      <a:pt x="160" y="79"/>
                    </a:moveTo>
                    <a:cubicBezTo>
                      <a:pt x="161" y="80"/>
                      <a:pt x="161" y="81"/>
                      <a:pt x="160" y="82"/>
                    </a:cubicBezTo>
                    <a:lnTo>
                      <a:pt x="154" y="110"/>
                    </a:lnTo>
                    <a:cubicBezTo>
                      <a:pt x="154" y="111"/>
                      <a:pt x="154" y="112"/>
                      <a:pt x="153" y="113"/>
                    </a:cubicBezTo>
                    <a:lnTo>
                      <a:pt x="138" y="136"/>
                    </a:lnTo>
                    <a:cubicBezTo>
                      <a:pt x="138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4"/>
                    </a:lnTo>
                    <a:cubicBezTo>
                      <a:pt x="50" y="154"/>
                      <a:pt x="49" y="154"/>
                      <a:pt x="48" y="153"/>
                    </a:cubicBezTo>
                    <a:lnTo>
                      <a:pt x="25" y="138"/>
                    </a:lnTo>
                    <a:cubicBezTo>
                      <a:pt x="24" y="138"/>
                      <a:pt x="23" y="137"/>
                      <a:pt x="23" y="136"/>
                    </a:cubicBezTo>
                    <a:lnTo>
                      <a:pt x="8" y="113"/>
                    </a:lnTo>
                    <a:cubicBezTo>
                      <a:pt x="7" y="112"/>
                      <a:pt x="7" y="111"/>
                      <a:pt x="7" y="110"/>
                    </a:cubicBezTo>
                    <a:lnTo>
                      <a:pt x="1" y="82"/>
                    </a:lnTo>
                    <a:cubicBezTo>
                      <a:pt x="0" y="81"/>
                      <a:pt x="0" y="80"/>
                      <a:pt x="1" y="79"/>
                    </a:cubicBezTo>
                    <a:lnTo>
                      <a:pt x="7" y="51"/>
                    </a:lnTo>
                    <a:cubicBezTo>
                      <a:pt x="7" y="50"/>
                      <a:pt x="7" y="49"/>
                      <a:pt x="8" y="48"/>
                    </a:cubicBezTo>
                    <a:lnTo>
                      <a:pt x="23" y="25"/>
                    </a:lnTo>
                    <a:cubicBezTo>
                      <a:pt x="23" y="24"/>
                      <a:pt x="24" y="23"/>
                      <a:pt x="25" y="23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3"/>
                    </a:lnTo>
                    <a:cubicBezTo>
                      <a:pt x="137" y="23"/>
                      <a:pt x="138" y="24"/>
                      <a:pt x="138" y="25"/>
                    </a:cubicBezTo>
                    <a:lnTo>
                      <a:pt x="153" y="48"/>
                    </a:lnTo>
                    <a:cubicBezTo>
                      <a:pt x="154" y="49"/>
                      <a:pt x="154" y="50"/>
                      <a:pt x="154" y="51"/>
                    </a:cubicBezTo>
                    <a:lnTo>
                      <a:pt x="160" y="79"/>
                    </a:lnTo>
                    <a:close/>
                    <a:moveTo>
                      <a:pt x="139" y="54"/>
                    </a:moveTo>
                    <a:lnTo>
                      <a:pt x="140" y="57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22" y="107"/>
                    </a:lnTo>
                    <a:lnTo>
                      <a:pt x="21" y="104"/>
                    </a:lnTo>
                    <a:lnTo>
                      <a:pt x="36" y="127"/>
                    </a:lnTo>
                    <a:lnTo>
                      <a:pt x="34" y="125"/>
                    </a:lnTo>
                    <a:lnTo>
                      <a:pt x="57" y="140"/>
                    </a:lnTo>
                    <a:lnTo>
                      <a:pt x="54" y="139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4"/>
                    </a:lnTo>
                    <a:lnTo>
                      <a:pt x="139" y="107"/>
                    </a:lnTo>
                    <a:lnTo>
                      <a:pt x="145" y="79"/>
                    </a:lnTo>
                    <a:lnTo>
                      <a:pt x="145" y="82"/>
                    </a:lnTo>
                    <a:lnTo>
                      <a:pt x="139" y="54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4" name="Oval 36"/>
              <p:cNvSpPr>
                <a:spLocks noChangeArrowheads="1"/>
              </p:cNvSpPr>
              <p:nvPr/>
            </p:nvSpPr>
            <p:spPr bwMode="auto">
              <a:xfrm>
                <a:off x="1486" y="1491"/>
                <a:ext cx="51" cy="52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5" name="Freeform 37"/>
              <p:cNvSpPr>
                <a:spLocks noEditPoints="1"/>
              </p:cNvSpPr>
              <p:nvPr/>
            </p:nvSpPr>
            <p:spPr bwMode="auto">
              <a:xfrm>
                <a:off x="1483" y="1488"/>
                <a:ext cx="58" cy="58"/>
              </a:xfrm>
              <a:custGeom>
                <a:avLst/>
                <a:gdLst/>
                <a:ahLst/>
                <a:cxnLst>
                  <a:cxn ang="0">
                    <a:pos x="160" y="82"/>
                  </a:cxn>
                  <a:cxn ang="0">
                    <a:pos x="153" y="113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3"/>
                  </a:cxn>
                  <a:cxn ang="0">
                    <a:pos x="23" y="136"/>
                  </a:cxn>
                  <a:cxn ang="0">
                    <a:pos x="7" y="110"/>
                  </a:cxn>
                  <a:cxn ang="0">
                    <a:pos x="1" y="79"/>
                  </a:cxn>
                  <a:cxn ang="0">
                    <a:pos x="8" y="48"/>
                  </a:cxn>
                  <a:cxn ang="0">
                    <a:pos x="25" y="23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5"/>
                  </a:cxn>
                  <a:cxn ang="0">
                    <a:pos x="154" y="51"/>
                  </a:cxn>
                  <a:cxn ang="0">
                    <a:pos x="139" y="54"/>
                  </a:cxn>
                  <a:cxn ang="0">
                    <a:pos x="125" y="34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6"/>
                  </a:cxn>
                  <a:cxn ang="0">
                    <a:pos x="21" y="57"/>
                  </a:cxn>
                  <a:cxn ang="0">
                    <a:pos x="16" y="82"/>
                  </a:cxn>
                  <a:cxn ang="0">
                    <a:pos x="22" y="107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4"/>
                  </a:cxn>
                  <a:cxn ang="0">
                    <a:pos x="145" y="79"/>
                  </a:cxn>
                  <a:cxn ang="0">
                    <a:pos x="139" y="54"/>
                  </a:cxn>
                </a:cxnLst>
                <a:rect l="0" t="0" r="r" b="b"/>
                <a:pathLst>
                  <a:path w="161" h="161">
                    <a:moveTo>
                      <a:pt x="160" y="79"/>
                    </a:moveTo>
                    <a:cubicBezTo>
                      <a:pt x="161" y="80"/>
                      <a:pt x="161" y="81"/>
                      <a:pt x="160" y="82"/>
                    </a:cubicBezTo>
                    <a:lnTo>
                      <a:pt x="154" y="110"/>
                    </a:lnTo>
                    <a:cubicBezTo>
                      <a:pt x="154" y="111"/>
                      <a:pt x="154" y="112"/>
                      <a:pt x="153" y="113"/>
                    </a:cubicBezTo>
                    <a:lnTo>
                      <a:pt x="138" y="136"/>
                    </a:lnTo>
                    <a:cubicBezTo>
                      <a:pt x="138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4"/>
                    </a:lnTo>
                    <a:cubicBezTo>
                      <a:pt x="50" y="154"/>
                      <a:pt x="49" y="154"/>
                      <a:pt x="48" y="153"/>
                    </a:cubicBezTo>
                    <a:lnTo>
                      <a:pt x="25" y="138"/>
                    </a:lnTo>
                    <a:cubicBezTo>
                      <a:pt x="24" y="138"/>
                      <a:pt x="23" y="137"/>
                      <a:pt x="23" y="136"/>
                    </a:cubicBezTo>
                    <a:lnTo>
                      <a:pt x="8" y="113"/>
                    </a:lnTo>
                    <a:cubicBezTo>
                      <a:pt x="7" y="112"/>
                      <a:pt x="7" y="111"/>
                      <a:pt x="7" y="110"/>
                    </a:cubicBezTo>
                    <a:lnTo>
                      <a:pt x="1" y="82"/>
                    </a:lnTo>
                    <a:cubicBezTo>
                      <a:pt x="0" y="81"/>
                      <a:pt x="0" y="80"/>
                      <a:pt x="1" y="79"/>
                    </a:cubicBezTo>
                    <a:lnTo>
                      <a:pt x="7" y="51"/>
                    </a:lnTo>
                    <a:cubicBezTo>
                      <a:pt x="7" y="50"/>
                      <a:pt x="7" y="49"/>
                      <a:pt x="8" y="48"/>
                    </a:cubicBezTo>
                    <a:lnTo>
                      <a:pt x="23" y="25"/>
                    </a:lnTo>
                    <a:cubicBezTo>
                      <a:pt x="23" y="24"/>
                      <a:pt x="24" y="23"/>
                      <a:pt x="25" y="23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3"/>
                    </a:lnTo>
                    <a:cubicBezTo>
                      <a:pt x="137" y="23"/>
                      <a:pt x="138" y="24"/>
                      <a:pt x="138" y="25"/>
                    </a:cubicBezTo>
                    <a:lnTo>
                      <a:pt x="153" y="48"/>
                    </a:lnTo>
                    <a:cubicBezTo>
                      <a:pt x="154" y="49"/>
                      <a:pt x="154" y="50"/>
                      <a:pt x="154" y="51"/>
                    </a:cubicBezTo>
                    <a:lnTo>
                      <a:pt x="160" y="79"/>
                    </a:lnTo>
                    <a:close/>
                    <a:moveTo>
                      <a:pt x="139" y="54"/>
                    </a:moveTo>
                    <a:lnTo>
                      <a:pt x="140" y="57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22" y="107"/>
                    </a:lnTo>
                    <a:lnTo>
                      <a:pt x="21" y="104"/>
                    </a:lnTo>
                    <a:lnTo>
                      <a:pt x="36" y="127"/>
                    </a:lnTo>
                    <a:lnTo>
                      <a:pt x="34" y="125"/>
                    </a:lnTo>
                    <a:lnTo>
                      <a:pt x="57" y="140"/>
                    </a:lnTo>
                    <a:lnTo>
                      <a:pt x="54" y="139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4"/>
                    </a:lnTo>
                    <a:lnTo>
                      <a:pt x="139" y="107"/>
                    </a:lnTo>
                    <a:lnTo>
                      <a:pt x="145" y="79"/>
                    </a:lnTo>
                    <a:lnTo>
                      <a:pt x="145" y="82"/>
                    </a:lnTo>
                    <a:lnTo>
                      <a:pt x="139" y="54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6" name="Freeform 38"/>
              <p:cNvSpPr>
                <a:spLocks/>
              </p:cNvSpPr>
              <p:nvPr/>
            </p:nvSpPr>
            <p:spPr bwMode="auto">
              <a:xfrm>
                <a:off x="1836" y="1578"/>
                <a:ext cx="52" cy="52"/>
              </a:xfrm>
              <a:custGeom>
                <a:avLst/>
                <a:gdLst/>
                <a:ahLst/>
                <a:cxnLst>
                  <a:cxn ang="0">
                    <a:pos x="144" y="73"/>
                  </a:cxn>
                  <a:cxn ang="0">
                    <a:pos x="72" y="144"/>
                  </a:cxn>
                  <a:cxn ang="0">
                    <a:pos x="0" y="73"/>
                  </a:cxn>
                  <a:cxn ang="0">
                    <a:pos x="72" y="0"/>
                  </a:cxn>
                  <a:cxn ang="0">
                    <a:pos x="144" y="73"/>
                  </a:cxn>
                </a:cxnLst>
                <a:rect l="0" t="0" r="r" b="b"/>
                <a:pathLst>
                  <a:path w="144" h="145">
                    <a:moveTo>
                      <a:pt x="144" y="73"/>
                    </a:moveTo>
                    <a:cubicBezTo>
                      <a:pt x="144" y="112"/>
                      <a:pt x="111" y="144"/>
                      <a:pt x="72" y="144"/>
                    </a:cubicBezTo>
                    <a:cubicBezTo>
                      <a:pt x="32" y="145"/>
                      <a:pt x="0" y="112"/>
                      <a:pt x="0" y="73"/>
                    </a:cubicBezTo>
                    <a:cubicBezTo>
                      <a:pt x="0" y="33"/>
                      <a:pt x="32" y="0"/>
                      <a:pt x="72" y="0"/>
                    </a:cubicBezTo>
                    <a:cubicBezTo>
                      <a:pt x="111" y="0"/>
                      <a:pt x="144" y="33"/>
                      <a:pt x="144" y="73"/>
                    </a:cubicBezTo>
                  </a:path>
                </a:pathLst>
              </a:cu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7" name="Freeform 39"/>
              <p:cNvSpPr>
                <a:spLocks noEditPoints="1"/>
              </p:cNvSpPr>
              <p:nvPr/>
            </p:nvSpPr>
            <p:spPr bwMode="auto">
              <a:xfrm>
                <a:off x="1833" y="1575"/>
                <a:ext cx="58" cy="58"/>
              </a:xfrm>
              <a:custGeom>
                <a:avLst/>
                <a:gdLst/>
                <a:ahLst/>
                <a:cxnLst>
                  <a:cxn ang="0">
                    <a:pos x="160" y="83"/>
                  </a:cxn>
                  <a:cxn ang="0">
                    <a:pos x="153" y="114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4"/>
                  </a:cxn>
                  <a:cxn ang="0">
                    <a:pos x="23" y="137"/>
                  </a:cxn>
                  <a:cxn ang="0">
                    <a:pos x="7" y="111"/>
                  </a:cxn>
                  <a:cxn ang="0">
                    <a:pos x="1" y="80"/>
                  </a:cxn>
                  <a:cxn ang="0">
                    <a:pos x="8" y="49"/>
                  </a:cxn>
                  <a:cxn ang="0">
                    <a:pos x="25" y="24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6"/>
                  </a:cxn>
                  <a:cxn ang="0">
                    <a:pos x="154" y="52"/>
                  </a:cxn>
                  <a:cxn ang="0">
                    <a:pos x="139" y="55"/>
                  </a:cxn>
                  <a:cxn ang="0">
                    <a:pos x="125" y="35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7"/>
                  </a:cxn>
                  <a:cxn ang="0">
                    <a:pos x="21" y="58"/>
                  </a:cxn>
                  <a:cxn ang="0">
                    <a:pos x="16" y="83"/>
                  </a:cxn>
                  <a:cxn ang="0">
                    <a:pos x="22" y="108"/>
                  </a:cxn>
                  <a:cxn ang="0">
                    <a:pos x="36" y="128"/>
                  </a:cxn>
                  <a:cxn ang="0">
                    <a:pos x="57" y="141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5"/>
                  </a:cxn>
                  <a:cxn ang="0">
                    <a:pos x="145" y="80"/>
                  </a:cxn>
                  <a:cxn ang="0">
                    <a:pos x="139" y="55"/>
                  </a:cxn>
                </a:cxnLst>
                <a:rect l="0" t="0" r="r" b="b"/>
                <a:pathLst>
                  <a:path w="161" h="161">
                    <a:moveTo>
                      <a:pt x="160" y="80"/>
                    </a:moveTo>
                    <a:cubicBezTo>
                      <a:pt x="161" y="81"/>
                      <a:pt x="161" y="82"/>
                      <a:pt x="160" y="83"/>
                    </a:cubicBezTo>
                    <a:lnTo>
                      <a:pt x="154" y="111"/>
                    </a:lnTo>
                    <a:cubicBezTo>
                      <a:pt x="154" y="112"/>
                      <a:pt x="154" y="113"/>
                      <a:pt x="153" y="114"/>
                    </a:cubicBezTo>
                    <a:lnTo>
                      <a:pt x="138" y="136"/>
                    </a:lnTo>
                    <a:cubicBezTo>
                      <a:pt x="137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5"/>
                    </a:lnTo>
                    <a:cubicBezTo>
                      <a:pt x="50" y="155"/>
                      <a:pt x="49" y="155"/>
                      <a:pt x="48" y="154"/>
                    </a:cubicBezTo>
                    <a:lnTo>
                      <a:pt x="25" y="139"/>
                    </a:lnTo>
                    <a:cubicBezTo>
                      <a:pt x="24" y="139"/>
                      <a:pt x="23" y="138"/>
                      <a:pt x="23" y="137"/>
                    </a:cubicBezTo>
                    <a:lnTo>
                      <a:pt x="8" y="114"/>
                    </a:lnTo>
                    <a:cubicBezTo>
                      <a:pt x="7" y="113"/>
                      <a:pt x="7" y="112"/>
                      <a:pt x="7" y="111"/>
                    </a:cubicBezTo>
                    <a:lnTo>
                      <a:pt x="1" y="83"/>
                    </a:lnTo>
                    <a:cubicBezTo>
                      <a:pt x="0" y="82"/>
                      <a:pt x="0" y="81"/>
                      <a:pt x="1" y="80"/>
                    </a:cubicBezTo>
                    <a:lnTo>
                      <a:pt x="7" y="52"/>
                    </a:lnTo>
                    <a:cubicBezTo>
                      <a:pt x="7" y="51"/>
                      <a:pt x="7" y="50"/>
                      <a:pt x="8" y="49"/>
                    </a:cubicBezTo>
                    <a:lnTo>
                      <a:pt x="23" y="26"/>
                    </a:lnTo>
                    <a:cubicBezTo>
                      <a:pt x="23" y="25"/>
                      <a:pt x="24" y="24"/>
                      <a:pt x="25" y="24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4"/>
                    </a:lnTo>
                    <a:cubicBezTo>
                      <a:pt x="137" y="24"/>
                      <a:pt x="138" y="25"/>
                      <a:pt x="138" y="26"/>
                    </a:cubicBezTo>
                    <a:lnTo>
                      <a:pt x="153" y="49"/>
                    </a:lnTo>
                    <a:cubicBezTo>
                      <a:pt x="154" y="50"/>
                      <a:pt x="154" y="51"/>
                      <a:pt x="154" y="52"/>
                    </a:cubicBezTo>
                    <a:lnTo>
                      <a:pt x="160" y="80"/>
                    </a:lnTo>
                    <a:close/>
                    <a:moveTo>
                      <a:pt x="139" y="55"/>
                    </a:moveTo>
                    <a:lnTo>
                      <a:pt x="140" y="58"/>
                    </a:lnTo>
                    <a:lnTo>
                      <a:pt x="125" y="35"/>
                    </a:lnTo>
                    <a:lnTo>
                      <a:pt x="127" y="37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21" y="58"/>
                    </a:lnTo>
                    <a:lnTo>
                      <a:pt x="22" y="55"/>
                    </a:lnTo>
                    <a:lnTo>
                      <a:pt x="16" y="83"/>
                    </a:lnTo>
                    <a:lnTo>
                      <a:pt x="16" y="80"/>
                    </a:lnTo>
                    <a:lnTo>
                      <a:pt x="22" y="108"/>
                    </a:lnTo>
                    <a:lnTo>
                      <a:pt x="21" y="105"/>
                    </a:lnTo>
                    <a:lnTo>
                      <a:pt x="36" y="128"/>
                    </a:lnTo>
                    <a:lnTo>
                      <a:pt x="34" y="126"/>
                    </a:lnTo>
                    <a:lnTo>
                      <a:pt x="57" y="141"/>
                    </a:lnTo>
                    <a:lnTo>
                      <a:pt x="54" y="140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5"/>
                    </a:lnTo>
                    <a:lnTo>
                      <a:pt x="139" y="108"/>
                    </a:lnTo>
                    <a:lnTo>
                      <a:pt x="145" y="80"/>
                    </a:lnTo>
                    <a:lnTo>
                      <a:pt x="145" y="83"/>
                    </a:lnTo>
                    <a:lnTo>
                      <a:pt x="139" y="55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8" name="Oval 40"/>
              <p:cNvSpPr>
                <a:spLocks noChangeArrowheads="1"/>
              </p:cNvSpPr>
              <p:nvPr/>
            </p:nvSpPr>
            <p:spPr bwMode="auto">
              <a:xfrm>
                <a:off x="2186" y="1713"/>
                <a:ext cx="52" cy="52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49" name="Freeform 41"/>
              <p:cNvSpPr>
                <a:spLocks noEditPoints="1"/>
              </p:cNvSpPr>
              <p:nvPr/>
            </p:nvSpPr>
            <p:spPr bwMode="auto">
              <a:xfrm>
                <a:off x="2183" y="1710"/>
                <a:ext cx="58" cy="58"/>
              </a:xfrm>
              <a:custGeom>
                <a:avLst/>
                <a:gdLst/>
                <a:ahLst/>
                <a:cxnLst>
                  <a:cxn ang="0">
                    <a:pos x="160" y="82"/>
                  </a:cxn>
                  <a:cxn ang="0">
                    <a:pos x="153" y="113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3"/>
                  </a:cxn>
                  <a:cxn ang="0">
                    <a:pos x="23" y="136"/>
                  </a:cxn>
                  <a:cxn ang="0">
                    <a:pos x="7" y="110"/>
                  </a:cxn>
                  <a:cxn ang="0">
                    <a:pos x="1" y="79"/>
                  </a:cxn>
                  <a:cxn ang="0">
                    <a:pos x="8" y="48"/>
                  </a:cxn>
                  <a:cxn ang="0">
                    <a:pos x="25" y="23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5"/>
                  </a:cxn>
                  <a:cxn ang="0">
                    <a:pos x="154" y="51"/>
                  </a:cxn>
                  <a:cxn ang="0">
                    <a:pos x="139" y="54"/>
                  </a:cxn>
                  <a:cxn ang="0">
                    <a:pos x="125" y="34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6"/>
                  </a:cxn>
                  <a:cxn ang="0">
                    <a:pos x="21" y="57"/>
                  </a:cxn>
                  <a:cxn ang="0">
                    <a:pos x="16" y="82"/>
                  </a:cxn>
                  <a:cxn ang="0">
                    <a:pos x="22" y="107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4"/>
                  </a:cxn>
                  <a:cxn ang="0">
                    <a:pos x="145" y="79"/>
                  </a:cxn>
                  <a:cxn ang="0">
                    <a:pos x="139" y="54"/>
                  </a:cxn>
                </a:cxnLst>
                <a:rect l="0" t="0" r="r" b="b"/>
                <a:pathLst>
                  <a:path w="161" h="161">
                    <a:moveTo>
                      <a:pt x="160" y="79"/>
                    </a:moveTo>
                    <a:cubicBezTo>
                      <a:pt x="161" y="80"/>
                      <a:pt x="161" y="81"/>
                      <a:pt x="160" y="82"/>
                    </a:cubicBezTo>
                    <a:lnTo>
                      <a:pt x="154" y="110"/>
                    </a:lnTo>
                    <a:cubicBezTo>
                      <a:pt x="154" y="111"/>
                      <a:pt x="154" y="112"/>
                      <a:pt x="153" y="113"/>
                    </a:cubicBezTo>
                    <a:lnTo>
                      <a:pt x="138" y="136"/>
                    </a:lnTo>
                    <a:cubicBezTo>
                      <a:pt x="138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4"/>
                    </a:lnTo>
                    <a:cubicBezTo>
                      <a:pt x="50" y="154"/>
                      <a:pt x="49" y="154"/>
                      <a:pt x="48" y="153"/>
                    </a:cubicBezTo>
                    <a:lnTo>
                      <a:pt x="25" y="138"/>
                    </a:lnTo>
                    <a:cubicBezTo>
                      <a:pt x="24" y="138"/>
                      <a:pt x="23" y="137"/>
                      <a:pt x="23" y="136"/>
                    </a:cubicBezTo>
                    <a:lnTo>
                      <a:pt x="8" y="113"/>
                    </a:lnTo>
                    <a:cubicBezTo>
                      <a:pt x="7" y="112"/>
                      <a:pt x="7" y="111"/>
                      <a:pt x="7" y="110"/>
                    </a:cubicBezTo>
                    <a:lnTo>
                      <a:pt x="1" y="82"/>
                    </a:lnTo>
                    <a:cubicBezTo>
                      <a:pt x="0" y="81"/>
                      <a:pt x="0" y="80"/>
                      <a:pt x="1" y="79"/>
                    </a:cubicBezTo>
                    <a:lnTo>
                      <a:pt x="7" y="51"/>
                    </a:lnTo>
                    <a:cubicBezTo>
                      <a:pt x="7" y="50"/>
                      <a:pt x="7" y="49"/>
                      <a:pt x="8" y="48"/>
                    </a:cubicBezTo>
                    <a:lnTo>
                      <a:pt x="23" y="25"/>
                    </a:lnTo>
                    <a:cubicBezTo>
                      <a:pt x="23" y="24"/>
                      <a:pt x="24" y="23"/>
                      <a:pt x="25" y="23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3"/>
                    </a:lnTo>
                    <a:cubicBezTo>
                      <a:pt x="137" y="23"/>
                      <a:pt x="138" y="24"/>
                      <a:pt x="138" y="25"/>
                    </a:cubicBezTo>
                    <a:lnTo>
                      <a:pt x="153" y="48"/>
                    </a:lnTo>
                    <a:cubicBezTo>
                      <a:pt x="154" y="49"/>
                      <a:pt x="154" y="50"/>
                      <a:pt x="154" y="51"/>
                    </a:cubicBezTo>
                    <a:lnTo>
                      <a:pt x="160" y="79"/>
                    </a:lnTo>
                    <a:close/>
                    <a:moveTo>
                      <a:pt x="139" y="54"/>
                    </a:moveTo>
                    <a:lnTo>
                      <a:pt x="140" y="57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22" y="107"/>
                    </a:lnTo>
                    <a:lnTo>
                      <a:pt x="21" y="104"/>
                    </a:lnTo>
                    <a:lnTo>
                      <a:pt x="36" y="127"/>
                    </a:lnTo>
                    <a:lnTo>
                      <a:pt x="34" y="125"/>
                    </a:lnTo>
                    <a:lnTo>
                      <a:pt x="57" y="140"/>
                    </a:lnTo>
                    <a:lnTo>
                      <a:pt x="54" y="139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4"/>
                    </a:lnTo>
                    <a:lnTo>
                      <a:pt x="139" y="107"/>
                    </a:lnTo>
                    <a:lnTo>
                      <a:pt x="145" y="79"/>
                    </a:lnTo>
                    <a:lnTo>
                      <a:pt x="145" y="82"/>
                    </a:lnTo>
                    <a:lnTo>
                      <a:pt x="139" y="54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0" name="Oval 42"/>
              <p:cNvSpPr>
                <a:spLocks noChangeArrowheads="1"/>
              </p:cNvSpPr>
              <p:nvPr/>
            </p:nvSpPr>
            <p:spPr bwMode="auto">
              <a:xfrm>
                <a:off x="2536" y="1849"/>
                <a:ext cx="52" cy="52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1" name="Freeform 43"/>
              <p:cNvSpPr>
                <a:spLocks noEditPoints="1"/>
              </p:cNvSpPr>
              <p:nvPr/>
            </p:nvSpPr>
            <p:spPr bwMode="auto">
              <a:xfrm>
                <a:off x="2533" y="1846"/>
                <a:ext cx="58" cy="58"/>
              </a:xfrm>
              <a:custGeom>
                <a:avLst/>
                <a:gdLst/>
                <a:ahLst/>
                <a:cxnLst>
                  <a:cxn ang="0">
                    <a:pos x="160" y="82"/>
                  </a:cxn>
                  <a:cxn ang="0">
                    <a:pos x="153" y="113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3"/>
                  </a:cxn>
                  <a:cxn ang="0">
                    <a:pos x="23" y="136"/>
                  </a:cxn>
                  <a:cxn ang="0">
                    <a:pos x="7" y="110"/>
                  </a:cxn>
                  <a:cxn ang="0">
                    <a:pos x="1" y="79"/>
                  </a:cxn>
                  <a:cxn ang="0">
                    <a:pos x="8" y="48"/>
                  </a:cxn>
                  <a:cxn ang="0">
                    <a:pos x="25" y="23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5"/>
                  </a:cxn>
                  <a:cxn ang="0">
                    <a:pos x="154" y="51"/>
                  </a:cxn>
                  <a:cxn ang="0">
                    <a:pos x="139" y="54"/>
                  </a:cxn>
                  <a:cxn ang="0">
                    <a:pos x="125" y="34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6"/>
                  </a:cxn>
                  <a:cxn ang="0">
                    <a:pos x="21" y="57"/>
                  </a:cxn>
                  <a:cxn ang="0">
                    <a:pos x="16" y="82"/>
                  </a:cxn>
                  <a:cxn ang="0">
                    <a:pos x="22" y="107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4"/>
                  </a:cxn>
                  <a:cxn ang="0">
                    <a:pos x="145" y="79"/>
                  </a:cxn>
                  <a:cxn ang="0">
                    <a:pos x="139" y="54"/>
                  </a:cxn>
                </a:cxnLst>
                <a:rect l="0" t="0" r="r" b="b"/>
                <a:pathLst>
                  <a:path w="161" h="161">
                    <a:moveTo>
                      <a:pt x="160" y="79"/>
                    </a:moveTo>
                    <a:cubicBezTo>
                      <a:pt x="161" y="80"/>
                      <a:pt x="161" y="81"/>
                      <a:pt x="160" y="82"/>
                    </a:cubicBezTo>
                    <a:lnTo>
                      <a:pt x="154" y="110"/>
                    </a:lnTo>
                    <a:cubicBezTo>
                      <a:pt x="154" y="111"/>
                      <a:pt x="154" y="112"/>
                      <a:pt x="153" y="113"/>
                    </a:cubicBezTo>
                    <a:lnTo>
                      <a:pt x="138" y="136"/>
                    </a:lnTo>
                    <a:cubicBezTo>
                      <a:pt x="138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4"/>
                    </a:lnTo>
                    <a:cubicBezTo>
                      <a:pt x="50" y="154"/>
                      <a:pt x="49" y="154"/>
                      <a:pt x="48" y="153"/>
                    </a:cubicBezTo>
                    <a:lnTo>
                      <a:pt x="25" y="138"/>
                    </a:lnTo>
                    <a:cubicBezTo>
                      <a:pt x="24" y="138"/>
                      <a:pt x="23" y="137"/>
                      <a:pt x="23" y="136"/>
                    </a:cubicBezTo>
                    <a:lnTo>
                      <a:pt x="8" y="113"/>
                    </a:lnTo>
                    <a:cubicBezTo>
                      <a:pt x="7" y="112"/>
                      <a:pt x="7" y="111"/>
                      <a:pt x="7" y="110"/>
                    </a:cubicBezTo>
                    <a:lnTo>
                      <a:pt x="1" y="82"/>
                    </a:lnTo>
                    <a:cubicBezTo>
                      <a:pt x="0" y="81"/>
                      <a:pt x="0" y="80"/>
                      <a:pt x="1" y="79"/>
                    </a:cubicBezTo>
                    <a:lnTo>
                      <a:pt x="7" y="51"/>
                    </a:lnTo>
                    <a:cubicBezTo>
                      <a:pt x="7" y="50"/>
                      <a:pt x="7" y="49"/>
                      <a:pt x="8" y="48"/>
                    </a:cubicBezTo>
                    <a:lnTo>
                      <a:pt x="23" y="25"/>
                    </a:lnTo>
                    <a:cubicBezTo>
                      <a:pt x="23" y="24"/>
                      <a:pt x="24" y="23"/>
                      <a:pt x="25" y="23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3"/>
                    </a:lnTo>
                    <a:cubicBezTo>
                      <a:pt x="137" y="23"/>
                      <a:pt x="138" y="24"/>
                      <a:pt x="138" y="25"/>
                    </a:cubicBezTo>
                    <a:lnTo>
                      <a:pt x="153" y="48"/>
                    </a:lnTo>
                    <a:cubicBezTo>
                      <a:pt x="154" y="49"/>
                      <a:pt x="154" y="50"/>
                      <a:pt x="154" y="51"/>
                    </a:cubicBezTo>
                    <a:lnTo>
                      <a:pt x="160" y="79"/>
                    </a:lnTo>
                    <a:close/>
                    <a:moveTo>
                      <a:pt x="139" y="54"/>
                    </a:moveTo>
                    <a:lnTo>
                      <a:pt x="140" y="57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22" y="107"/>
                    </a:lnTo>
                    <a:lnTo>
                      <a:pt x="21" y="104"/>
                    </a:lnTo>
                    <a:lnTo>
                      <a:pt x="36" y="127"/>
                    </a:lnTo>
                    <a:lnTo>
                      <a:pt x="34" y="125"/>
                    </a:lnTo>
                    <a:lnTo>
                      <a:pt x="57" y="140"/>
                    </a:lnTo>
                    <a:lnTo>
                      <a:pt x="54" y="139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4"/>
                    </a:lnTo>
                    <a:lnTo>
                      <a:pt x="139" y="107"/>
                    </a:lnTo>
                    <a:lnTo>
                      <a:pt x="145" y="79"/>
                    </a:lnTo>
                    <a:lnTo>
                      <a:pt x="145" y="82"/>
                    </a:lnTo>
                    <a:lnTo>
                      <a:pt x="139" y="54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2" name="Oval 44"/>
              <p:cNvSpPr>
                <a:spLocks noChangeArrowheads="1"/>
              </p:cNvSpPr>
              <p:nvPr/>
            </p:nvSpPr>
            <p:spPr bwMode="auto">
              <a:xfrm>
                <a:off x="2886" y="1960"/>
                <a:ext cx="52" cy="52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3" name="Freeform 45"/>
              <p:cNvSpPr>
                <a:spLocks noEditPoints="1"/>
              </p:cNvSpPr>
              <p:nvPr/>
            </p:nvSpPr>
            <p:spPr bwMode="auto">
              <a:xfrm>
                <a:off x="2883" y="1957"/>
                <a:ext cx="58" cy="58"/>
              </a:xfrm>
              <a:custGeom>
                <a:avLst/>
                <a:gdLst/>
                <a:ahLst/>
                <a:cxnLst>
                  <a:cxn ang="0">
                    <a:pos x="160" y="82"/>
                  </a:cxn>
                  <a:cxn ang="0">
                    <a:pos x="153" y="113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3"/>
                  </a:cxn>
                  <a:cxn ang="0">
                    <a:pos x="23" y="136"/>
                  </a:cxn>
                  <a:cxn ang="0">
                    <a:pos x="7" y="110"/>
                  </a:cxn>
                  <a:cxn ang="0">
                    <a:pos x="1" y="79"/>
                  </a:cxn>
                  <a:cxn ang="0">
                    <a:pos x="8" y="48"/>
                  </a:cxn>
                  <a:cxn ang="0">
                    <a:pos x="25" y="23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5"/>
                  </a:cxn>
                  <a:cxn ang="0">
                    <a:pos x="154" y="51"/>
                  </a:cxn>
                  <a:cxn ang="0">
                    <a:pos x="139" y="54"/>
                  </a:cxn>
                  <a:cxn ang="0">
                    <a:pos x="125" y="34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6"/>
                  </a:cxn>
                  <a:cxn ang="0">
                    <a:pos x="21" y="57"/>
                  </a:cxn>
                  <a:cxn ang="0">
                    <a:pos x="16" y="82"/>
                  </a:cxn>
                  <a:cxn ang="0">
                    <a:pos x="22" y="107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4"/>
                  </a:cxn>
                  <a:cxn ang="0">
                    <a:pos x="145" y="79"/>
                  </a:cxn>
                  <a:cxn ang="0">
                    <a:pos x="139" y="54"/>
                  </a:cxn>
                </a:cxnLst>
                <a:rect l="0" t="0" r="r" b="b"/>
                <a:pathLst>
                  <a:path w="161" h="161">
                    <a:moveTo>
                      <a:pt x="160" y="79"/>
                    </a:moveTo>
                    <a:cubicBezTo>
                      <a:pt x="161" y="80"/>
                      <a:pt x="161" y="81"/>
                      <a:pt x="160" y="82"/>
                    </a:cubicBezTo>
                    <a:lnTo>
                      <a:pt x="154" y="110"/>
                    </a:lnTo>
                    <a:cubicBezTo>
                      <a:pt x="154" y="111"/>
                      <a:pt x="154" y="112"/>
                      <a:pt x="153" y="113"/>
                    </a:cubicBezTo>
                    <a:lnTo>
                      <a:pt x="138" y="136"/>
                    </a:lnTo>
                    <a:cubicBezTo>
                      <a:pt x="138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4"/>
                    </a:lnTo>
                    <a:cubicBezTo>
                      <a:pt x="50" y="154"/>
                      <a:pt x="49" y="154"/>
                      <a:pt x="48" y="153"/>
                    </a:cubicBezTo>
                    <a:lnTo>
                      <a:pt x="25" y="138"/>
                    </a:lnTo>
                    <a:cubicBezTo>
                      <a:pt x="24" y="138"/>
                      <a:pt x="23" y="137"/>
                      <a:pt x="23" y="136"/>
                    </a:cubicBezTo>
                    <a:lnTo>
                      <a:pt x="8" y="113"/>
                    </a:lnTo>
                    <a:cubicBezTo>
                      <a:pt x="7" y="112"/>
                      <a:pt x="7" y="111"/>
                      <a:pt x="7" y="110"/>
                    </a:cubicBezTo>
                    <a:lnTo>
                      <a:pt x="1" y="82"/>
                    </a:lnTo>
                    <a:cubicBezTo>
                      <a:pt x="0" y="81"/>
                      <a:pt x="0" y="80"/>
                      <a:pt x="1" y="79"/>
                    </a:cubicBezTo>
                    <a:lnTo>
                      <a:pt x="7" y="51"/>
                    </a:lnTo>
                    <a:cubicBezTo>
                      <a:pt x="7" y="50"/>
                      <a:pt x="7" y="49"/>
                      <a:pt x="8" y="48"/>
                    </a:cubicBezTo>
                    <a:lnTo>
                      <a:pt x="23" y="25"/>
                    </a:lnTo>
                    <a:cubicBezTo>
                      <a:pt x="23" y="24"/>
                      <a:pt x="24" y="23"/>
                      <a:pt x="25" y="23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3"/>
                    </a:lnTo>
                    <a:cubicBezTo>
                      <a:pt x="137" y="23"/>
                      <a:pt x="138" y="24"/>
                      <a:pt x="138" y="25"/>
                    </a:cubicBezTo>
                    <a:lnTo>
                      <a:pt x="153" y="48"/>
                    </a:lnTo>
                    <a:cubicBezTo>
                      <a:pt x="154" y="49"/>
                      <a:pt x="154" y="50"/>
                      <a:pt x="154" y="51"/>
                    </a:cubicBezTo>
                    <a:lnTo>
                      <a:pt x="160" y="79"/>
                    </a:lnTo>
                    <a:close/>
                    <a:moveTo>
                      <a:pt x="139" y="54"/>
                    </a:moveTo>
                    <a:lnTo>
                      <a:pt x="140" y="57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22" y="107"/>
                    </a:lnTo>
                    <a:lnTo>
                      <a:pt x="21" y="104"/>
                    </a:lnTo>
                    <a:lnTo>
                      <a:pt x="36" y="127"/>
                    </a:lnTo>
                    <a:lnTo>
                      <a:pt x="34" y="125"/>
                    </a:lnTo>
                    <a:lnTo>
                      <a:pt x="57" y="140"/>
                    </a:lnTo>
                    <a:lnTo>
                      <a:pt x="54" y="139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4"/>
                    </a:lnTo>
                    <a:lnTo>
                      <a:pt x="139" y="107"/>
                    </a:lnTo>
                    <a:lnTo>
                      <a:pt x="145" y="79"/>
                    </a:lnTo>
                    <a:lnTo>
                      <a:pt x="145" y="82"/>
                    </a:lnTo>
                    <a:lnTo>
                      <a:pt x="139" y="54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4" name="Oval 46"/>
              <p:cNvSpPr>
                <a:spLocks noChangeArrowheads="1"/>
              </p:cNvSpPr>
              <p:nvPr/>
            </p:nvSpPr>
            <p:spPr bwMode="auto">
              <a:xfrm>
                <a:off x="3236" y="2038"/>
                <a:ext cx="52" cy="52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5" name="Freeform 47"/>
              <p:cNvSpPr>
                <a:spLocks noEditPoints="1"/>
              </p:cNvSpPr>
              <p:nvPr/>
            </p:nvSpPr>
            <p:spPr bwMode="auto">
              <a:xfrm>
                <a:off x="3233" y="2035"/>
                <a:ext cx="58" cy="58"/>
              </a:xfrm>
              <a:custGeom>
                <a:avLst/>
                <a:gdLst/>
                <a:ahLst/>
                <a:cxnLst>
                  <a:cxn ang="0">
                    <a:pos x="160" y="82"/>
                  </a:cxn>
                  <a:cxn ang="0">
                    <a:pos x="153" y="113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3"/>
                  </a:cxn>
                  <a:cxn ang="0">
                    <a:pos x="23" y="136"/>
                  </a:cxn>
                  <a:cxn ang="0">
                    <a:pos x="7" y="110"/>
                  </a:cxn>
                  <a:cxn ang="0">
                    <a:pos x="1" y="79"/>
                  </a:cxn>
                  <a:cxn ang="0">
                    <a:pos x="8" y="48"/>
                  </a:cxn>
                  <a:cxn ang="0">
                    <a:pos x="25" y="23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5"/>
                  </a:cxn>
                  <a:cxn ang="0">
                    <a:pos x="154" y="51"/>
                  </a:cxn>
                  <a:cxn ang="0">
                    <a:pos x="139" y="54"/>
                  </a:cxn>
                  <a:cxn ang="0">
                    <a:pos x="125" y="34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6"/>
                  </a:cxn>
                  <a:cxn ang="0">
                    <a:pos x="21" y="57"/>
                  </a:cxn>
                  <a:cxn ang="0">
                    <a:pos x="16" y="82"/>
                  </a:cxn>
                  <a:cxn ang="0">
                    <a:pos x="22" y="107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4"/>
                  </a:cxn>
                  <a:cxn ang="0">
                    <a:pos x="145" y="79"/>
                  </a:cxn>
                  <a:cxn ang="0">
                    <a:pos x="139" y="54"/>
                  </a:cxn>
                </a:cxnLst>
                <a:rect l="0" t="0" r="r" b="b"/>
                <a:pathLst>
                  <a:path w="161" h="161">
                    <a:moveTo>
                      <a:pt x="160" y="79"/>
                    </a:moveTo>
                    <a:cubicBezTo>
                      <a:pt x="161" y="80"/>
                      <a:pt x="161" y="81"/>
                      <a:pt x="160" y="82"/>
                    </a:cubicBezTo>
                    <a:lnTo>
                      <a:pt x="154" y="110"/>
                    </a:lnTo>
                    <a:cubicBezTo>
                      <a:pt x="154" y="111"/>
                      <a:pt x="154" y="112"/>
                      <a:pt x="153" y="113"/>
                    </a:cubicBezTo>
                    <a:lnTo>
                      <a:pt x="138" y="136"/>
                    </a:lnTo>
                    <a:cubicBezTo>
                      <a:pt x="138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4"/>
                    </a:lnTo>
                    <a:cubicBezTo>
                      <a:pt x="50" y="154"/>
                      <a:pt x="49" y="154"/>
                      <a:pt x="48" y="153"/>
                    </a:cubicBezTo>
                    <a:lnTo>
                      <a:pt x="25" y="138"/>
                    </a:lnTo>
                    <a:cubicBezTo>
                      <a:pt x="24" y="138"/>
                      <a:pt x="23" y="137"/>
                      <a:pt x="23" y="136"/>
                    </a:cubicBezTo>
                    <a:lnTo>
                      <a:pt x="8" y="113"/>
                    </a:lnTo>
                    <a:cubicBezTo>
                      <a:pt x="7" y="112"/>
                      <a:pt x="7" y="111"/>
                      <a:pt x="7" y="110"/>
                    </a:cubicBezTo>
                    <a:lnTo>
                      <a:pt x="1" y="82"/>
                    </a:lnTo>
                    <a:cubicBezTo>
                      <a:pt x="0" y="81"/>
                      <a:pt x="0" y="80"/>
                      <a:pt x="1" y="79"/>
                    </a:cubicBezTo>
                    <a:lnTo>
                      <a:pt x="7" y="51"/>
                    </a:lnTo>
                    <a:cubicBezTo>
                      <a:pt x="7" y="50"/>
                      <a:pt x="7" y="49"/>
                      <a:pt x="8" y="48"/>
                    </a:cubicBezTo>
                    <a:lnTo>
                      <a:pt x="23" y="25"/>
                    </a:lnTo>
                    <a:cubicBezTo>
                      <a:pt x="23" y="24"/>
                      <a:pt x="24" y="23"/>
                      <a:pt x="25" y="23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3"/>
                    </a:lnTo>
                    <a:cubicBezTo>
                      <a:pt x="137" y="23"/>
                      <a:pt x="138" y="24"/>
                      <a:pt x="138" y="25"/>
                    </a:cubicBezTo>
                    <a:lnTo>
                      <a:pt x="153" y="48"/>
                    </a:lnTo>
                    <a:cubicBezTo>
                      <a:pt x="154" y="49"/>
                      <a:pt x="154" y="50"/>
                      <a:pt x="154" y="51"/>
                    </a:cubicBezTo>
                    <a:lnTo>
                      <a:pt x="160" y="79"/>
                    </a:lnTo>
                    <a:close/>
                    <a:moveTo>
                      <a:pt x="139" y="54"/>
                    </a:moveTo>
                    <a:lnTo>
                      <a:pt x="140" y="57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22" y="107"/>
                    </a:lnTo>
                    <a:lnTo>
                      <a:pt x="21" y="104"/>
                    </a:lnTo>
                    <a:lnTo>
                      <a:pt x="36" y="127"/>
                    </a:lnTo>
                    <a:lnTo>
                      <a:pt x="34" y="125"/>
                    </a:lnTo>
                    <a:lnTo>
                      <a:pt x="57" y="140"/>
                    </a:lnTo>
                    <a:lnTo>
                      <a:pt x="54" y="139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4"/>
                    </a:lnTo>
                    <a:lnTo>
                      <a:pt x="139" y="107"/>
                    </a:lnTo>
                    <a:lnTo>
                      <a:pt x="145" y="79"/>
                    </a:lnTo>
                    <a:lnTo>
                      <a:pt x="145" y="82"/>
                    </a:lnTo>
                    <a:lnTo>
                      <a:pt x="139" y="54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6" name="Oval 48"/>
              <p:cNvSpPr>
                <a:spLocks noChangeArrowheads="1"/>
              </p:cNvSpPr>
              <p:nvPr/>
            </p:nvSpPr>
            <p:spPr bwMode="auto">
              <a:xfrm>
                <a:off x="3587" y="2027"/>
                <a:ext cx="51" cy="52"/>
              </a:xfrm>
              <a:prstGeom prst="ellipse">
                <a:avLst/>
              </a:prstGeom>
              <a:solidFill>
                <a:srgbClr val="DB843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7" name="Freeform 49"/>
              <p:cNvSpPr>
                <a:spLocks noEditPoints="1"/>
              </p:cNvSpPr>
              <p:nvPr/>
            </p:nvSpPr>
            <p:spPr bwMode="auto">
              <a:xfrm>
                <a:off x="3584" y="2024"/>
                <a:ext cx="57" cy="58"/>
              </a:xfrm>
              <a:custGeom>
                <a:avLst/>
                <a:gdLst/>
                <a:ahLst/>
                <a:cxnLst>
                  <a:cxn ang="0">
                    <a:pos x="160" y="82"/>
                  </a:cxn>
                  <a:cxn ang="0">
                    <a:pos x="153" y="113"/>
                  </a:cxn>
                  <a:cxn ang="0">
                    <a:pos x="136" y="138"/>
                  </a:cxn>
                  <a:cxn ang="0">
                    <a:pos x="110" y="154"/>
                  </a:cxn>
                  <a:cxn ang="0">
                    <a:pos x="79" y="160"/>
                  </a:cxn>
                  <a:cxn ang="0">
                    <a:pos x="48" y="153"/>
                  </a:cxn>
                  <a:cxn ang="0">
                    <a:pos x="23" y="136"/>
                  </a:cxn>
                  <a:cxn ang="0">
                    <a:pos x="7" y="110"/>
                  </a:cxn>
                  <a:cxn ang="0">
                    <a:pos x="1" y="79"/>
                  </a:cxn>
                  <a:cxn ang="0">
                    <a:pos x="8" y="48"/>
                  </a:cxn>
                  <a:cxn ang="0">
                    <a:pos x="25" y="23"/>
                  </a:cxn>
                  <a:cxn ang="0">
                    <a:pos x="51" y="7"/>
                  </a:cxn>
                  <a:cxn ang="0">
                    <a:pos x="82" y="1"/>
                  </a:cxn>
                  <a:cxn ang="0">
                    <a:pos x="113" y="8"/>
                  </a:cxn>
                  <a:cxn ang="0">
                    <a:pos x="138" y="25"/>
                  </a:cxn>
                  <a:cxn ang="0">
                    <a:pos x="154" y="51"/>
                  </a:cxn>
                  <a:cxn ang="0">
                    <a:pos x="139" y="54"/>
                  </a:cxn>
                  <a:cxn ang="0">
                    <a:pos x="125" y="34"/>
                  </a:cxn>
                  <a:cxn ang="0">
                    <a:pos x="104" y="21"/>
                  </a:cxn>
                  <a:cxn ang="0">
                    <a:pos x="79" y="16"/>
                  </a:cxn>
                  <a:cxn ang="0">
                    <a:pos x="54" y="22"/>
                  </a:cxn>
                  <a:cxn ang="0">
                    <a:pos x="34" y="36"/>
                  </a:cxn>
                  <a:cxn ang="0">
                    <a:pos x="21" y="57"/>
                  </a:cxn>
                  <a:cxn ang="0">
                    <a:pos x="16" y="82"/>
                  </a:cxn>
                  <a:cxn ang="0">
                    <a:pos x="22" y="107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82" y="145"/>
                  </a:cxn>
                  <a:cxn ang="0">
                    <a:pos x="107" y="139"/>
                  </a:cxn>
                  <a:cxn ang="0">
                    <a:pos x="127" y="125"/>
                  </a:cxn>
                  <a:cxn ang="0">
                    <a:pos x="140" y="104"/>
                  </a:cxn>
                  <a:cxn ang="0">
                    <a:pos x="145" y="79"/>
                  </a:cxn>
                  <a:cxn ang="0">
                    <a:pos x="139" y="54"/>
                  </a:cxn>
                </a:cxnLst>
                <a:rect l="0" t="0" r="r" b="b"/>
                <a:pathLst>
                  <a:path w="161" h="161">
                    <a:moveTo>
                      <a:pt x="160" y="79"/>
                    </a:moveTo>
                    <a:cubicBezTo>
                      <a:pt x="161" y="80"/>
                      <a:pt x="161" y="81"/>
                      <a:pt x="160" y="82"/>
                    </a:cubicBezTo>
                    <a:lnTo>
                      <a:pt x="154" y="110"/>
                    </a:lnTo>
                    <a:cubicBezTo>
                      <a:pt x="154" y="111"/>
                      <a:pt x="154" y="112"/>
                      <a:pt x="153" y="113"/>
                    </a:cubicBezTo>
                    <a:lnTo>
                      <a:pt x="138" y="136"/>
                    </a:lnTo>
                    <a:cubicBezTo>
                      <a:pt x="138" y="137"/>
                      <a:pt x="137" y="138"/>
                      <a:pt x="136" y="138"/>
                    </a:cubicBezTo>
                    <a:lnTo>
                      <a:pt x="113" y="153"/>
                    </a:lnTo>
                    <a:cubicBezTo>
                      <a:pt x="112" y="154"/>
                      <a:pt x="111" y="154"/>
                      <a:pt x="110" y="154"/>
                    </a:cubicBezTo>
                    <a:lnTo>
                      <a:pt x="82" y="160"/>
                    </a:lnTo>
                    <a:cubicBezTo>
                      <a:pt x="81" y="161"/>
                      <a:pt x="80" y="161"/>
                      <a:pt x="79" y="160"/>
                    </a:cubicBezTo>
                    <a:lnTo>
                      <a:pt x="51" y="154"/>
                    </a:lnTo>
                    <a:cubicBezTo>
                      <a:pt x="50" y="154"/>
                      <a:pt x="49" y="154"/>
                      <a:pt x="48" y="153"/>
                    </a:cubicBezTo>
                    <a:lnTo>
                      <a:pt x="25" y="138"/>
                    </a:lnTo>
                    <a:cubicBezTo>
                      <a:pt x="24" y="138"/>
                      <a:pt x="23" y="137"/>
                      <a:pt x="23" y="136"/>
                    </a:cubicBezTo>
                    <a:lnTo>
                      <a:pt x="8" y="113"/>
                    </a:lnTo>
                    <a:cubicBezTo>
                      <a:pt x="7" y="112"/>
                      <a:pt x="7" y="111"/>
                      <a:pt x="7" y="110"/>
                    </a:cubicBezTo>
                    <a:lnTo>
                      <a:pt x="1" y="82"/>
                    </a:lnTo>
                    <a:cubicBezTo>
                      <a:pt x="0" y="81"/>
                      <a:pt x="0" y="80"/>
                      <a:pt x="1" y="79"/>
                    </a:cubicBezTo>
                    <a:lnTo>
                      <a:pt x="7" y="51"/>
                    </a:lnTo>
                    <a:cubicBezTo>
                      <a:pt x="7" y="50"/>
                      <a:pt x="7" y="49"/>
                      <a:pt x="8" y="48"/>
                    </a:cubicBezTo>
                    <a:lnTo>
                      <a:pt x="23" y="25"/>
                    </a:lnTo>
                    <a:cubicBezTo>
                      <a:pt x="23" y="24"/>
                      <a:pt x="24" y="23"/>
                      <a:pt x="25" y="23"/>
                    </a:cubicBezTo>
                    <a:lnTo>
                      <a:pt x="48" y="8"/>
                    </a:lnTo>
                    <a:cubicBezTo>
                      <a:pt x="49" y="7"/>
                      <a:pt x="50" y="7"/>
                      <a:pt x="51" y="7"/>
                    </a:cubicBezTo>
                    <a:lnTo>
                      <a:pt x="79" y="1"/>
                    </a:lnTo>
                    <a:cubicBezTo>
                      <a:pt x="80" y="0"/>
                      <a:pt x="81" y="0"/>
                      <a:pt x="82" y="1"/>
                    </a:cubicBezTo>
                    <a:lnTo>
                      <a:pt x="110" y="7"/>
                    </a:lnTo>
                    <a:cubicBezTo>
                      <a:pt x="111" y="7"/>
                      <a:pt x="112" y="7"/>
                      <a:pt x="113" y="8"/>
                    </a:cubicBezTo>
                    <a:lnTo>
                      <a:pt x="136" y="23"/>
                    </a:lnTo>
                    <a:cubicBezTo>
                      <a:pt x="137" y="23"/>
                      <a:pt x="138" y="24"/>
                      <a:pt x="138" y="25"/>
                    </a:cubicBezTo>
                    <a:lnTo>
                      <a:pt x="153" y="48"/>
                    </a:lnTo>
                    <a:cubicBezTo>
                      <a:pt x="154" y="49"/>
                      <a:pt x="154" y="50"/>
                      <a:pt x="154" y="51"/>
                    </a:cubicBezTo>
                    <a:lnTo>
                      <a:pt x="160" y="79"/>
                    </a:lnTo>
                    <a:close/>
                    <a:moveTo>
                      <a:pt x="139" y="54"/>
                    </a:moveTo>
                    <a:lnTo>
                      <a:pt x="140" y="57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04" y="21"/>
                    </a:lnTo>
                    <a:lnTo>
                      <a:pt x="107" y="22"/>
                    </a:lnTo>
                    <a:lnTo>
                      <a:pt x="79" y="16"/>
                    </a:lnTo>
                    <a:lnTo>
                      <a:pt x="82" y="16"/>
                    </a:lnTo>
                    <a:lnTo>
                      <a:pt x="54" y="22"/>
                    </a:lnTo>
                    <a:lnTo>
                      <a:pt x="57" y="21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21" y="57"/>
                    </a:lnTo>
                    <a:lnTo>
                      <a:pt x="22" y="54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22" y="107"/>
                    </a:lnTo>
                    <a:lnTo>
                      <a:pt x="21" y="104"/>
                    </a:lnTo>
                    <a:lnTo>
                      <a:pt x="36" y="127"/>
                    </a:lnTo>
                    <a:lnTo>
                      <a:pt x="34" y="125"/>
                    </a:lnTo>
                    <a:lnTo>
                      <a:pt x="57" y="140"/>
                    </a:lnTo>
                    <a:lnTo>
                      <a:pt x="54" y="139"/>
                    </a:lnTo>
                    <a:lnTo>
                      <a:pt x="82" y="145"/>
                    </a:lnTo>
                    <a:lnTo>
                      <a:pt x="79" y="145"/>
                    </a:lnTo>
                    <a:lnTo>
                      <a:pt x="107" y="139"/>
                    </a:lnTo>
                    <a:lnTo>
                      <a:pt x="104" y="140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40" y="104"/>
                    </a:lnTo>
                    <a:lnTo>
                      <a:pt x="139" y="107"/>
                    </a:lnTo>
                    <a:lnTo>
                      <a:pt x="145" y="79"/>
                    </a:lnTo>
                    <a:lnTo>
                      <a:pt x="145" y="82"/>
                    </a:lnTo>
                    <a:lnTo>
                      <a:pt x="139" y="54"/>
                    </a:lnTo>
                    <a:close/>
                  </a:path>
                </a:pathLst>
              </a:custGeom>
              <a:solidFill>
                <a:srgbClr val="DA8137"/>
              </a:solidFill>
              <a:ln w="0" cap="flat">
                <a:solidFill>
                  <a:srgbClr val="DA81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8" name="Freeform 50"/>
              <p:cNvSpPr>
                <a:spLocks/>
              </p:cNvSpPr>
              <p:nvPr/>
            </p:nvSpPr>
            <p:spPr bwMode="auto">
              <a:xfrm>
                <a:off x="797" y="2233"/>
                <a:ext cx="2819" cy="333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1002" y="65"/>
                  </a:cxn>
                  <a:cxn ang="0">
                    <a:pos x="1978" y="129"/>
                  </a:cxn>
                  <a:cxn ang="0">
                    <a:pos x="2955" y="241"/>
                  </a:cxn>
                  <a:cxn ang="0">
                    <a:pos x="3932" y="369"/>
                  </a:cxn>
                  <a:cxn ang="0">
                    <a:pos x="4909" y="561"/>
                  </a:cxn>
                  <a:cxn ang="0">
                    <a:pos x="5885" y="753"/>
                  </a:cxn>
                  <a:cxn ang="0">
                    <a:pos x="6860" y="881"/>
                  </a:cxn>
                  <a:cxn ang="0">
                    <a:pos x="6854" y="881"/>
                  </a:cxn>
                  <a:cxn ang="0">
                    <a:pos x="7830" y="785"/>
                  </a:cxn>
                  <a:cxn ang="0">
                    <a:pos x="7856" y="806"/>
                  </a:cxn>
                  <a:cxn ang="0">
                    <a:pos x="7835" y="832"/>
                  </a:cxn>
                  <a:cxn ang="0">
                    <a:pos x="6859" y="928"/>
                  </a:cxn>
                  <a:cxn ang="0">
                    <a:pos x="6853" y="928"/>
                  </a:cxn>
                  <a:cxn ang="0">
                    <a:pos x="5876" y="800"/>
                  </a:cxn>
                  <a:cxn ang="0">
                    <a:pos x="4900" y="608"/>
                  </a:cxn>
                  <a:cxn ang="0">
                    <a:pos x="3925" y="416"/>
                  </a:cxn>
                  <a:cxn ang="0">
                    <a:pos x="2950" y="288"/>
                  </a:cxn>
                  <a:cxn ang="0">
                    <a:pos x="1975" y="176"/>
                  </a:cxn>
                  <a:cxn ang="0">
                    <a:pos x="999" y="112"/>
                  </a:cxn>
                  <a:cxn ang="0">
                    <a:pos x="23" y="48"/>
                  </a:cxn>
                  <a:cxn ang="0">
                    <a:pos x="1" y="23"/>
                  </a:cxn>
                  <a:cxn ang="0">
                    <a:pos x="26" y="1"/>
                  </a:cxn>
                </a:cxnLst>
                <a:rect l="0" t="0" r="r" b="b"/>
                <a:pathLst>
                  <a:path w="7858" h="929">
                    <a:moveTo>
                      <a:pt x="26" y="1"/>
                    </a:moveTo>
                    <a:lnTo>
                      <a:pt x="1002" y="65"/>
                    </a:lnTo>
                    <a:lnTo>
                      <a:pt x="1978" y="129"/>
                    </a:lnTo>
                    <a:lnTo>
                      <a:pt x="2955" y="241"/>
                    </a:lnTo>
                    <a:lnTo>
                      <a:pt x="3932" y="369"/>
                    </a:lnTo>
                    <a:lnTo>
                      <a:pt x="4909" y="561"/>
                    </a:lnTo>
                    <a:lnTo>
                      <a:pt x="5885" y="753"/>
                    </a:lnTo>
                    <a:lnTo>
                      <a:pt x="6860" y="881"/>
                    </a:lnTo>
                    <a:lnTo>
                      <a:pt x="6854" y="881"/>
                    </a:lnTo>
                    <a:lnTo>
                      <a:pt x="7830" y="785"/>
                    </a:lnTo>
                    <a:cubicBezTo>
                      <a:pt x="7843" y="783"/>
                      <a:pt x="7855" y="793"/>
                      <a:pt x="7856" y="806"/>
                    </a:cubicBezTo>
                    <a:cubicBezTo>
                      <a:pt x="7858" y="819"/>
                      <a:pt x="7848" y="831"/>
                      <a:pt x="7835" y="832"/>
                    </a:cubicBezTo>
                    <a:lnTo>
                      <a:pt x="6859" y="928"/>
                    </a:lnTo>
                    <a:cubicBezTo>
                      <a:pt x="6857" y="929"/>
                      <a:pt x="6855" y="929"/>
                      <a:pt x="6853" y="928"/>
                    </a:cubicBezTo>
                    <a:lnTo>
                      <a:pt x="5876" y="800"/>
                    </a:lnTo>
                    <a:lnTo>
                      <a:pt x="4900" y="608"/>
                    </a:lnTo>
                    <a:lnTo>
                      <a:pt x="3925" y="416"/>
                    </a:lnTo>
                    <a:lnTo>
                      <a:pt x="2950" y="288"/>
                    </a:lnTo>
                    <a:lnTo>
                      <a:pt x="1975" y="176"/>
                    </a:lnTo>
                    <a:lnTo>
                      <a:pt x="999" y="112"/>
                    </a:lnTo>
                    <a:lnTo>
                      <a:pt x="23" y="48"/>
                    </a:lnTo>
                    <a:cubicBezTo>
                      <a:pt x="10" y="48"/>
                      <a:pt x="0" y="36"/>
                      <a:pt x="1" y="23"/>
                    </a:cubicBezTo>
                    <a:cubicBezTo>
                      <a:pt x="1" y="10"/>
                      <a:pt x="13" y="0"/>
                      <a:pt x="26" y="1"/>
                    </a:cubicBezTo>
                    <a:close/>
                  </a:path>
                </a:pathLst>
              </a:custGeom>
              <a:solidFill>
                <a:srgbClr val="A597B9"/>
              </a:solidFill>
              <a:ln w="9525" cap="flat">
                <a:solidFill>
                  <a:srgbClr val="A597B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59" name="Freeform 51"/>
              <p:cNvSpPr>
                <a:spLocks/>
              </p:cNvSpPr>
              <p:nvPr/>
            </p:nvSpPr>
            <p:spPr bwMode="auto">
              <a:xfrm>
                <a:off x="785" y="2220"/>
                <a:ext cx="52" cy="52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0" name="Freeform 52"/>
              <p:cNvSpPr>
                <a:spLocks noEditPoints="1"/>
              </p:cNvSpPr>
              <p:nvPr/>
            </p:nvSpPr>
            <p:spPr bwMode="auto">
              <a:xfrm>
                <a:off x="782" y="2217"/>
                <a:ext cx="58" cy="58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2">
                    <a:moveTo>
                      <a:pt x="86" y="158"/>
                    </a:moveTo>
                    <a:cubicBezTo>
                      <a:pt x="83" y="162"/>
                      <a:pt x="78" y="162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1" name="Freeform 53"/>
              <p:cNvSpPr>
                <a:spLocks/>
              </p:cNvSpPr>
              <p:nvPr/>
            </p:nvSpPr>
            <p:spPr bwMode="auto">
              <a:xfrm>
                <a:off x="1136" y="2243"/>
                <a:ext cx="51" cy="52"/>
              </a:xfrm>
              <a:custGeom>
                <a:avLst/>
                <a:gdLst/>
                <a:ahLst/>
                <a:cxnLst>
                  <a:cxn ang="0">
                    <a:pos x="25" y="52"/>
                  </a:cxn>
                  <a:cxn ang="0">
                    <a:pos x="0" y="26"/>
                  </a:cxn>
                  <a:cxn ang="0">
                    <a:pos x="25" y="0"/>
                  </a:cxn>
                  <a:cxn ang="0">
                    <a:pos x="51" y="26"/>
                  </a:cxn>
                  <a:cxn ang="0">
                    <a:pos x="25" y="52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0" y="26"/>
                    </a:lnTo>
                    <a:lnTo>
                      <a:pt x="25" y="0"/>
                    </a:lnTo>
                    <a:lnTo>
                      <a:pt x="51" y="26"/>
                    </a:lnTo>
                    <a:lnTo>
                      <a:pt x="25" y="52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2" name="Freeform 54"/>
              <p:cNvSpPr>
                <a:spLocks noEditPoints="1"/>
              </p:cNvSpPr>
              <p:nvPr/>
            </p:nvSpPr>
            <p:spPr bwMode="auto">
              <a:xfrm>
                <a:off x="1132" y="2240"/>
                <a:ext cx="58" cy="58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2">
                    <a:moveTo>
                      <a:pt x="86" y="158"/>
                    </a:moveTo>
                    <a:cubicBezTo>
                      <a:pt x="83" y="162"/>
                      <a:pt x="78" y="162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3" name="Freeform 55"/>
              <p:cNvSpPr>
                <a:spLocks/>
              </p:cNvSpPr>
              <p:nvPr/>
            </p:nvSpPr>
            <p:spPr bwMode="auto">
              <a:xfrm>
                <a:off x="1486" y="2263"/>
                <a:ext cx="51" cy="52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1" y="26"/>
                  </a:cxn>
                  <a:cxn ang="0">
                    <a:pos x="26" y="52"/>
                  </a:cxn>
                </a:cxnLst>
                <a:rect l="0" t="0" r="r" b="b"/>
                <a:pathLst>
                  <a:path w="51" h="52">
                    <a:moveTo>
                      <a:pt x="26" y="5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1" y="26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4" name="Freeform 56"/>
              <p:cNvSpPr>
                <a:spLocks noEditPoints="1"/>
              </p:cNvSpPr>
              <p:nvPr/>
            </p:nvSpPr>
            <p:spPr bwMode="auto">
              <a:xfrm>
                <a:off x="1482" y="2260"/>
                <a:ext cx="58" cy="58"/>
              </a:xfrm>
              <a:custGeom>
                <a:avLst/>
                <a:gdLst/>
                <a:ahLst/>
                <a:cxnLst>
                  <a:cxn ang="0">
                    <a:pos x="86" y="159"/>
                  </a:cxn>
                  <a:cxn ang="0">
                    <a:pos x="75" y="159"/>
                  </a:cxn>
                  <a:cxn ang="0">
                    <a:pos x="3" y="87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7"/>
                  </a:cxn>
                  <a:cxn ang="0">
                    <a:pos x="86" y="159"/>
                  </a:cxn>
                  <a:cxn ang="0">
                    <a:pos x="147" y="75"/>
                  </a:cxn>
                  <a:cxn ang="0">
                    <a:pos x="147" y="87"/>
                  </a:cxn>
                  <a:cxn ang="0">
                    <a:pos x="75" y="15"/>
                  </a:cxn>
                  <a:cxn ang="0">
                    <a:pos x="86" y="15"/>
                  </a:cxn>
                  <a:cxn ang="0">
                    <a:pos x="14" y="87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2">
                    <a:moveTo>
                      <a:pt x="86" y="159"/>
                    </a:moveTo>
                    <a:cubicBezTo>
                      <a:pt x="83" y="162"/>
                      <a:pt x="78" y="162"/>
                      <a:pt x="75" y="159"/>
                    </a:cubicBezTo>
                    <a:lnTo>
                      <a:pt x="3" y="87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7"/>
                    </a:cubicBezTo>
                    <a:lnTo>
                      <a:pt x="86" y="159"/>
                    </a:lnTo>
                    <a:close/>
                    <a:moveTo>
                      <a:pt x="147" y="75"/>
                    </a:moveTo>
                    <a:lnTo>
                      <a:pt x="147" y="87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14" y="87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5" name="Freeform 57"/>
              <p:cNvSpPr>
                <a:spLocks/>
              </p:cNvSpPr>
              <p:nvPr/>
            </p:nvSpPr>
            <p:spPr bwMode="auto">
              <a:xfrm>
                <a:off x="1836" y="2305"/>
                <a:ext cx="51" cy="51"/>
              </a:xfrm>
              <a:custGeom>
                <a:avLst/>
                <a:gdLst/>
                <a:ahLst/>
                <a:cxnLst>
                  <a:cxn ang="0">
                    <a:pos x="26" y="51"/>
                  </a:cxn>
                  <a:cxn ang="0">
                    <a:pos x="0" y="25"/>
                  </a:cxn>
                  <a:cxn ang="0">
                    <a:pos x="26" y="0"/>
                  </a:cxn>
                  <a:cxn ang="0">
                    <a:pos x="51" y="25"/>
                  </a:cxn>
                  <a:cxn ang="0">
                    <a:pos x="26" y="51"/>
                  </a:cxn>
                </a:cxnLst>
                <a:rect l="0" t="0" r="r" b="b"/>
                <a:pathLst>
                  <a:path w="51" h="51">
                    <a:moveTo>
                      <a:pt x="26" y="51"/>
                    </a:moveTo>
                    <a:lnTo>
                      <a:pt x="0" y="25"/>
                    </a:lnTo>
                    <a:lnTo>
                      <a:pt x="26" y="0"/>
                    </a:lnTo>
                    <a:lnTo>
                      <a:pt x="51" y="25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6" name="Freeform 58"/>
              <p:cNvSpPr>
                <a:spLocks noEditPoints="1"/>
              </p:cNvSpPr>
              <p:nvPr/>
            </p:nvSpPr>
            <p:spPr bwMode="auto">
              <a:xfrm>
                <a:off x="1833" y="2301"/>
                <a:ext cx="57" cy="58"/>
              </a:xfrm>
              <a:custGeom>
                <a:avLst/>
                <a:gdLst/>
                <a:ahLst/>
                <a:cxnLst>
                  <a:cxn ang="0">
                    <a:pos x="86" y="159"/>
                  </a:cxn>
                  <a:cxn ang="0">
                    <a:pos x="75" y="159"/>
                  </a:cxn>
                  <a:cxn ang="0">
                    <a:pos x="3" y="87"/>
                  </a:cxn>
                  <a:cxn ang="0">
                    <a:pos x="3" y="76"/>
                  </a:cxn>
                  <a:cxn ang="0">
                    <a:pos x="75" y="4"/>
                  </a:cxn>
                  <a:cxn ang="0">
                    <a:pos x="86" y="4"/>
                  </a:cxn>
                  <a:cxn ang="0">
                    <a:pos x="158" y="76"/>
                  </a:cxn>
                  <a:cxn ang="0">
                    <a:pos x="158" y="87"/>
                  </a:cxn>
                  <a:cxn ang="0">
                    <a:pos x="86" y="159"/>
                  </a:cxn>
                  <a:cxn ang="0">
                    <a:pos x="147" y="76"/>
                  </a:cxn>
                  <a:cxn ang="0">
                    <a:pos x="147" y="87"/>
                  </a:cxn>
                  <a:cxn ang="0">
                    <a:pos x="75" y="15"/>
                  </a:cxn>
                  <a:cxn ang="0">
                    <a:pos x="86" y="15"/>
                  </a:cxn>
                  <a:cxn ang="0">
                    <a:pos x="14" y="87"/>
                  </a:cxn>
                  <a:cxn ang="0">
                    <a:pos x="14" y="76"/>
                  </a:cxn>
                  <a:cxn ang="0">
                    <a:pos x="86" y="148"/>
                  </a:cxn>
                  <a:cxn ang="0">
                    <a:pos x="75" y="148"/>
                  </a:cxn>
                  <a:cxn ang="0">
                    <a:pos x="147" y="76"/>
                  </a:cxn>
                </a:cxnLst>
                <a:rect l="0" t="0" r="r" b="b"/>
                <a:pathLst>
                  <a:path w="161" h="162">
                    <a:moveTo>
                      <a:pt x="86" y="159"/>
                    </a:moveTo>
                    <a:cubicBezTo>
                      <a:pt x="83" y="162"/>
                      <a:pt x="78" y="162"/>
                      <a:pt x="75" y="159"/>
                    </a:cubicBezTo>
                    <a:lnTo>
                      <a:pt x="3" y="87"/>
                    </a:lnTo>
                    <a:cubicBezTo>
                      <a:pt x="0" y="84"/>
                      <a:pt x="0" y="79"/>
                      <a:pt x="3" y="76"/>
                    </a:cubicBezTo>
                    <a:lnTo>
                      <a:pt x="75" y="4"/>
                    </a:lnTo>
                    <a:cubicBezTo>
                      <a:pt x="78" y="0"/>
                      <a:pt x="83" y="0"/>
                      <a:pt x="86" y="4"/>
                    </a:cubicBezTo>
                    <a:lnTo>
                      <a:pt x="158" y="76"/>
                    </a:lnTo>
                    <a:cubicBezTo>
                      <a:pt x="161" y="79"/>
                      <a:pt x="161" y="84"/>
                      <a:pt x="158" y="87"/>
                    </a:cubicBezTo>
                    <a:lnTo>
                      <a:pt x="86" y="159"/>
                    </a:lnTo>
                    <a:close/>
                    <a:moveTo>
                      <a:pt x="147" y="76"/>
                    </a:moveTo>
                    <a:lnTo>
                      <a:pt x="147" y="87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14" y="87"/>
                    </a:lnTo>
                    <a:lnTo>
                      <a:pt x="14" y="76"/>
                    </a:lnTo>
                    <a:lnTo>
                      <a:pt x="86" y="148"/>
                    </a:lnTo>
                    <a:lnTo>
                      <a:pt x="75" y="148"/>
                    </a:lnTo>
                    <a:lnTo>
                      <a:pt x="147" y="76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7" name="Freeform 59"/>
              <p:cNvSpPr>
                <a:spLocks/>
              </p:cNvSpPr>
              <p:nvPr/>
            </p:nvSpPr>
            <p:spPr bwMode="auto">
              <a:xfrm>
                <a:off x="2186" y="2349"/>
                <a:ext cx="52" cy="51"/>
              </a:xfrm>
              <a:custGeom>
                <a:avLst/>
                <a:gdLst/>
                <a:ahLst/>
                <a:cxnLst>
                  <a:cxn ang="0">
                    <a:pos x="26" y="51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1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8" name="Freeform 60"/>
              <p:cNvSpPr>
                <a:spLocks noEditPoints="1"/>
              </p:cNvSpPr>
              <p:nvPr/>
            </p:nvSpPr>
            <p:spPr bwMode="auto">
              <a:xfrm>
                <a:off x="2183" y="2345"/>
                <a:ext cx="57" cy="59"/>
              </a:xfrm>
              <a:custGeom>
                <a:avLst/>
                <a:gdLst/>
                <a:ahLst/>
                <a:cxnLst>
                  <a:cxn ang="0">
                    <a:pos x="86" y="159"/>
                  </a:cxn>
                  <a:cxn ang="0">
                    <a:pos x="75" y="159"/>
                  </a:cxn>
                  <a:cxn ang="0">
                    <a:pos x="3" y="87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7"/>
                  </a:cxn>
                  <a:cxn ang="0">
                    <a:pos x="86" y="159"/>
                  </a:cxn>
                  <a:cxn ang="0">
                    <a:pos x="147" y="75"/>
                  </a:cxn>
                  <a:cxn ang="0">
                    <a:pos x="147" y="87"/>
                  </a:cxn>
                  <a:cxn ang="0">
                    <a:pos x="75" y="15"/>
                  </a:cxn>
                  <a:cxn ang="0">
                    <a:pos x="86" y="15"/>
                  </a:cxn>
                  <a:cxn ang="0">
                    <a:pos x="14" y="87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2">
                    <a:moveTo>
                      <a:pt x="86" y="159"/>
                    </a:moveTo>
                    <a:cubicBezTo>
                      <a:pt x="83" y="162"/>
                      <a:pt x="78" y="162"/>
                      <a:pt x="75" y="159"/>
                    </a:cubicBezTo>
                    <a:lnTo>
                      <a:pt x="3" y="87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7"/>
                    </a:cubicBezTo>
                    <a:lnTo>
                      <a:pt x="86" y="159"/>
                    </a:lnTo>
                    <a:close/>
                    <a:moveTo>
                      <a:pt x="147" y="75"/>
                    </a:moveTo>
                    <a:lnTo>
                      <a:pt x="147" y="87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14" y="87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69" name="Freeform 61"/>
              <p:cNvSpPr>
                <a:spLocks/>
              </p:cNvSpPr>
              <p:nvPr/>
            </p:nvSpPr>
            <p:spPr bwMode="auto">
              <a:xfrm>
                <a:off x="2536" y="2419"/>
                <a:ext cx="52" cy="52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0" name="Freeform 62"/>
              <p:cNvSpPr>
                <a:spLocks noEditPoints="1"/>
              </p:cNvSpPr>
              <p:nvPr/>
            </p:nvSpPr>
            <p:spPr bwMode="auto">
              <a:xfrm>
                <a:off x="2533" y="2416"/>
                <a:ext cx="58" cy="58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2">
                    <a:moveTo>
                      <a:pt x="86" y="158"/>
                    </a:moveTo>
                    <a:cubicBezTo>
                      <a:pt x="83" y="162"/>
                      <a:pt x="78" y="162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1" name="Freeform 63"/>
              <p:cNvSpPr>
                <a:spLocks/>
              </p:cNvSpPr>
              <p:nvPr/>
            </p:nvSpPr>
            <p:spPr bwMode="auto">
              <a:xfrm>
                <a:off x="2886" y="2490"/>
                <a:ext cx="52" cy="51"/>
              </a:xfrm>
              <a:custGeom>
                <a:avLst/>
                <a:gdLst/>
                <a:ahLst/>
                <a:cxnLst>
                  <a:cxn ang="0">
                    <a:pos x="26" y="51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1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2" name="Freeform 64"/>
              <p:cNvSpPr>
                <a:spLocks noEditPoints="1"/>
              </p:cNvSpPr>
              <p:nvPr/>
            </p:nvSpPr>
            <p:spPr bwMode="auto">
              <a:xfrm>
                <a:off x="2883" y="2486"/>
                <a:ext cx="58" cy="59"/>
              </a:xfrm>
              <a:custGeom>
                <a:avLst/>
                <a:gdLst/>
                <a:ahLst/>
                <a:cxnLst>
                  <a:cxn ang="0">
                    <a:pos x="86" y="159"/>
                  </a:cxn>
                  <a:cxn ang="0">
                    <a:pos x="75" y="159"/>
                  </a:cxn>
                  <a:cxn ang="0">
                    <a:pos x="3" y="87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7"/>
                  </a:cxn>
                  <a:cxn ang="0">
                    <a:pos x="86" y="159"/>
                  </a:cxn>
                  <a:cxn ang="0">
                    <a:pos x="147" y="75"/>
                  </a:cxn>
                  <a:cxn ang="0">
                    <a:pos x="147" y="87"/>
                  </a:cxn>
                  <a:cxn ang="0">
                    <a:pos x="75" y="15"/>
                  </a:cxn>
                  <a:cxn ang="0">
                    <a:pos x="86" y="15"/>
                  </a:cxn>
                  <a:cxn ang="0">
                    <a:pos x="14" y="87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2">
                    <a:moveTo>
                      <a:pt x="86" y="159"/>
                    </a:moveTo>
                    <a:cubicBezTo>
                      <a:pt x="83" y="162"/>
                      <a:pt x="78" y="162"/>
                      <a:pt x="75" y="159"/>
                    </a:cubicBezTo>
                    <a:lnTo>
                      <a:pt x="3" y="87"/>
                    </a:lnTo>
                    <a:cubicBezTo>
                      <a:pt x="0" y="84"/>
                      <a:pt x="0" y="79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9"/>
                      <a:pt x="161" y="84"/>
                      <a:pt x="158" y="87"/>
                    </a:cubicBezTo>
                    <a:lnTo>
                      <a:pt x="86" y="159"/>
                    </a:lnTo>
                    <a:close/>
                    <a:moveTo>
                      <a:pt x="147" y="75"/>
                    </a:moveTo>
                    <a:lnTo>
                      <a:pt x="147" y="87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14" y="87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3" name="Freeform 65"/>
              <p:cNvSpPr>
                <a:spLocks/>
              </p:cNvSpPr>
              <p:nvPr/>
            </p:nvSpPr>
            <p:spPr bwMode="auto">
              <a:xfrm>
                <a:off x="3236" y="2533"/>
                <a:ext cx="52" cy="51"/>
              </a:xfrm>
              <a:custGeom>
                <a:avLst/>
                <a:gdLst/>
                <a:ahLst/>
                <a:cxnLst>
                  <a:cxn ang="0">
                    <a:pos x="26" y="51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1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4" name="Freeform 66"/>
              <p:cNvSpPr>
                <a:spLocks noEditPoints="1"/>
              </p:cNvSpPr>
              <p:nvPr/>
            </p:nvSpPr>
            <p:spPr bwMode="auto">
              <a:xfrm>
                <a:off x="3233" y="2530"/>
                <a:ext cx="58" cy="58"/>
              </a:xfrm>
              <a:custGeom>
                <a:avLst/>
                <a:gdLst/>
                <a:ahLst/>
                <a:cxnLst>
                  <a:cxn ang="0">
                    <a:pos x="86" y="159"/>
                  </a:cxn>
                  <a:cxn ang="0">
                    <a:pos x="75" y="159"/>
                  </a:cxn>
                  <a:cxn ang="0">
                    <a:pos x="3" y="87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7"/>
                  </a:cxn>
                  <a:cxn ang="0">
                    <a:pos x="86" y="159"/>
                  </a:cxn>
                  <a:cxn ang="0">
                    <a:pos x="147" y="75"/>
                  </a:cxn>
                  <a:cxn ang="0">
                    <a:pos x="147" y="87"/>
                  </a:cxn>
                  <a:cxn ang="0">
                    <a:pos x="75" y="15"/>
                  </a:cxn>
                  <a:cxn ang="0">
                    <a:pos x="86" y="15"/>
                  </a:cxn>
                  <a:cxn ang="0">
                    <a:pos x="14" y="87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2" h="162">
                    <a:moveTo>
                      <a:pt x="86" y="159"/>
                    </a:moveTo>
                    <a:cubicBezTo>
                      <a:pt x="83" y="162"/>
                      <a:pt x="78" y="162"/>
                      <a:pt x="75" y="159"/>
                    </a:cubicBezTo>
                    <a:lnTo>
                      <a:pt x="3" y="87"/>
                    </a:lnTo>
                    <a:cubicBezTo>
                      <a:pt x="0" y="84"/>
                      <a:pt x="0" y="79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2" y="79"/>
                      <a:pt x="162" y="84"/>
                      <a:pt x="158" y="87"/>
                    </a:cubicBezTo>
                    <a:lnTo>
                      <a:pt x="86" y="159"/>
                    </a:lnTo>
                    <a:close/>
                    <a:moveTo>
                      <a:pt x="147" y="75"/>
                    </a:moveTo>
                    <a:lnTo>
                      <a:pt x="147" y="87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14" y="87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5" name="Freeform 67"/>
              <p:cNvSpPr>
                <a:spLocks/>
              </p:cNvSpPr>
              <p:nvPr/>
            </p:nvSpPr>
            <p:spPr bwMode="auto">
              <a:xfrm>
                <a:off x="3587" y="2501"/>
                <a:ext cx="51" cy="52"/>
              </a:xfrm>
              <a:custGeom>
                <a:avLst/>
                <a:gdLst/>
                <a:ahLst/>
                <a:cxnLst>
                  <a:cxn ang="0">
                    <a:pos x="25" y="52"/>
                  </a:cxn>
                  <a:cxn ang="0">
                    <a:pos x="0" y="26"/>
                  </a:cxn>
                  <a:cxn ang="0">
                    <a:pos x="25" y="0"/>
                  </a:cxn>
                  <a:cxn ang="0">
                    <a:pos x="51" y="26"/>
                  </a:cxn>
                  <a:cxn ang="0">
                    <a:pos x="25" y="52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0" y="26"/>
                    </a:lnTo>
                    <a:lnTo>
                      <a:pt x="25" y="0"/>
                    </a:lnTo>
                    <a:lnTo>
                      <a:pt x="51" y="26"/>
                    </a:lnTo>
                    <a:lnTo>
                      <a:pt x="25" y="52"/>
                    </a:lnTo>
                    <a:close/>
                  </a:path>
                </a:pathLst>
              </a:custGeom>
              <a:solidFill>
                <a:srgbClr val="A99B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6" name="Freeform 68"/>
              <p:cNvSpPr>
                <a:spLocks noEditPoints="1"/>
              </p:cNvSpPr>
              <p:nvPr/>
            </p:nvSpPr>
            <p:spPr bwMode="auto">
              <a:xfrm>
                <a:off x="3583" y="2498"/>
                <a:ext cx="58" cy="58"/>
              </a:xfrm>
              <a:custGeom>
                <a:avLst/>
                <a:gdLst/>
                <a:ahLst/>
                <a:cxnLst>
                  <a:cxn ang="0">
                    <a:pos x="86" y="159"/>
                  </a:cxn>
                  <a:cxn ang="0">
                    <a:pos x="75" y="159"/>
                  </a:cxn>
                  <a:cxn ang="0">
                    <a:pos x="3" y="87"/>
                  </a:cxn>
                  <a:cxn ang="0">
                    <a:pos x="3" y="76"/>
                  </a:cxn>
                  <a:cxn ang="0">
                    <a:pos x="75" y="4"/>
                  </a:cxn>
                  <a:cxn ang="0">
                    <a:pos x="86" y="4"/>
                  </a:cxn>
                  <a:cxn ang="0">
                    <a:pos x="158" y="76"/>
                  </a:cxn>
                  <a:cxn ang="0">
                    <a:pos x="158" y="87"/>
                  </a:cxn>
                  <a:cxn ang="0">
                    <a:pos x="86" y="159"/>
                  </a:cxn>
                  <a:cxn ang="0">
                    <a:pos x="147" y="76"/>
                  </a:cxn>
                  <a:cxn ang="0">
                    <a:pos x="147" y="87"/>
                  </a:cxn>
                  <a:cxn ang="0">
                    <a:pos x="75" y="15"/>
                  </a:cxn>
                  <a:cxn ang="0">
                    <a:pos x="86" y="15"/>
                  </a:cxn>
                  <a:cxn ang="0">
                    <a:pos x="14" y="87"/>
                  </a:cxn>
                  <a:cxn ang="0">
                    <a:pos x="14" y="76"/>
                  </a:cxn>
                  <a:cxn ang="0">
                    <a:pos x="86" y="148"/>
                  </a:cxn>
                  <a:cxn ang="0">
                    <a:pos x="75" y="148"/>
                  </a:cxn>
                  <a:cxn ang="0">
                    <a:pos x="147" y="76"/>
                  </a:cxn>
                </a:cxnLst>
                <a:rect l="0" t="0" r="r" b="b"/>
                <a:pathLst>
                  <a:path w="162" h="162">
                    <a:moveTo>
                      <a:pt x="86" y="159"/>
                    </a:moveTo>
                    <a:cubicBezTo>
                      <a:pt x="83" y="162"/>
                      <a:pt x="78" y="162"/>
                      <a:pt x="75" y="159"/>
                    </a:cubicBezTo>
                    <a:lnTo>
                      <a:pt x="3" y="87"/>
                    </a:lnTo>
                    <a:cubicBezTo>
                      <a:pt x="0" y="84"/>
                      <a:pt x="0" y="79"/>
                      <a:pt x="3" y="76"/>
                    </a:cubicBezTo>
                    <a:lnTo>
                      <a:pt x="75" y="4"/>
                    </a:lnTo>
                    <a:cubicBezTo>
                      <a:pt x="78" y="0"/>
                      <a:pt x="83" y="0"/>
                      <a:pt x="86" y="4"/>
                    </a:cubicBezTo>
                    <a:lnTo>
                      <a:pt x="158" y="76"/>
                    </a:lnTo>
                    <a:cubicBezTo>
                      <a:pt x="162" y="79"/>
                      <a:pt x="162" y="84"/>
                      <a:pt x="158" y="87"/>
                    </a:cubicBezTo>
                    <a:lnTo>
                      <a:pt x="86" y="159"/>
                    </a:lnTo>
                    <a:close/>
                    <a:moveTo>
                      <a:pt x="147" y="76"/>
                    </a:moveTo>
                    <a:lnTo>
                      <a:pt x="147" y="87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14" y="87"/>
                    </a:lnTo>
                    <a:lnTo>
                      <a:pt x="14" y="76"/>
                    </a:lnTo>
                    <a:lnTo>
                      <a:pt x="86" y="148"/>
                    </a:lnTo>
                    <a:lnTo>
                      <a:pt x="75" y="148"/>
                    </a:lnTo>
                    <a:lnTo>
                      <a:pt x="147" y="76"/>
                    </a:lnTo>
                    <a:close/>
                  </a:path>
                </a:pathLst>
              </a:custGeom>
              <a:solidFill>
                <a:srgbClr val="A597B9"/>
              </a:solidFill>
              <a:ln w="0" cap="flat">
                <a:solidFill>
                  <a:srgbClr val="A597B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7" name="Freeform 69"/>
              <p:cNvSpPr>
                <a:spLocks/>
              </p:cNvSpPr>
              <p:nvPr/>
            </p:nvSpPr>
            <p:spPr bwMode="auto">
              <a:xfrm>
                <a:off x="791" y="2635"/>
                <a:ext cx="2836" cy="166"/>
              </a:xfrm>
              <a:custGeom>
                <a:avLst/>
                <a:gdLst/>
                <a:ahLst/>
                <a:cxnLst>
                  <a:cxn ang="0">
                    <a:pos x="46" y="112"/>
                  </a:cxn>
                  <a:cxn ang="0">
                    <a:pos x="1022" y="48"/>
                  </a:cxn>
                  <a:cxn ang="0">
                    <a:pos x="1999" y="0"/>
                  </a:cxn>
                  <a:cxn ang="0">
                    <a:pos x="2978" y="15"/>
                  </a:cxn>
                  <a:cxn ang="0">
                    <a:pos x="3957" y="96"/>
                  </a:cxn>
                  <a:cxn ang="0">
                    <a:pos x="4935" y="208"/>
                  </a:cxn>
                  <a:cxn ang="0">
                    <a:pos x="5910" y="304"/>
                  </a:cxn>
                  <a:cxn ang="0">
                    <a:pos x="6885" y="368"/>
                  </a:cxn>
                  <a:cxn ang="0">
                    <a:pos x="7857" y="351"/>
                  </a:cxn>
                  <a:cxn ang="0">
                    <a:pos x="7905" y="399"/>
                  </a:cxn>
                  <a:cxn ang="0">
                    <a:pos x="7858" y="447"/>
                  </a:cxn>
                  <a:cxn ang="0">
                    <a:pos x="6878" y="463"/>
                  </a:cxn>
                  <a:cxn ang="0">
                    <a:pos x="5901" y="399"/>
                  </a:cxn>
                  <a:cxn ang="0">
                    <a:pos x="4924" y="303"/>
                  </a:cxn>
                  <a:cxn ang="0">
                    <a:pos x="3950" y="191"/>
                  </a:cxn>
                  <a:cxn ang="0">
                    <a:pos x="2977" y="111"/>
                  </a:cxn>
                  <a:cxn ang="0">
                    <a:pos x="2004" y="95"/>
                  </a:cxn>
                  <a:cxn ang="0">
                    <a:pos x="1029" y="143"/>
                  </a:cxn>
                  <a:cxn ang="0">
                    <a:pos x="53" y="207"/>
                  </a:cxn>
                  <a:cxn ang="0">
                    <a:pos x="2" y="163"/>
                  </a:cxn>
                  <a:cxn ang="0">
                    <a:pos x="46" y="112"/>
                  </a:cxn>
                </a:cxnLst>
                <a:rect l="0" t="0" r="r" b="b"/>
                <a:pathLst>
                  <a:path w="7906" h="463">
                    <a:moveTo>
                      <a:pt x="46" y="112"/>
                    </a:moveTo>
                    <a:lnTo>
                      <a:pt x="1022" y="48"/>
                    </a:lnTo>
                    <a:lnTo>
                      <a:pt x="1999" y="0"/>
                    </a:lnTo>
                    <a:lnTo>
                      <a:pt x="2978" y="15"/>
                    </a:lnTo>
                    <a:lnTo>
                      <a:pt x="3957" y="96"/>
                    </a:lnTo>
                    <a:lnTo>
                      <a:pt x="4935" y="208"/>
                    </a:lnTo>
                    <a:lnTo>
                      <a:pt x="5910" y="304"/>
                    </a:lnTo>
                    <a:lnTo>
                      <a:pt x="6885" y="368"/>
                    </a:lnTo>
                    <a:lnTo>
                      <a:pt x="7857" y="351"/>
                    </a:lnTo>
                    <a:cubicBezTo>
                      <a:pt x="7883" y="351"/>
                      <a:pt x="7905" y="372"/>
                      <a:pt x="7905" y="399"/>
                    </a:cubicBezTo>
                    <a:cubicBezTo>
                      <a:pt x="7906" y="425"/>
                      <a:pt x="7885" y="447"/>
                      <a:pt x="7858" y="447"/>
                    </a:cubicBezTo>
                    <a:lnTo>
                      <a:pt x="6878" y="463"/>
                    </a:lnTo>
                    <a:lnTo>
                      <a:pt x="5901" y="399"/>
                    </a:lnTo>
                    <a:lnTo>
                      <a:pt x="4924" y="303"/>
                    </a:lnTo>
                    <a:lnTo>
                      <a:pt x="3950" y="191"/>
                    </a:lnTo>
                    <a:lnTo>
                      <a:pt x="2977" y="111"/>
                    </a:lnTo>
                    <a:lnTo>
                      <a:pt x="2004" y="95"/>
                    </a:lnTo>
                    <a:lnTo>
                      <a:pt x="1029" y="143"/>
                    </a:lnTo>
                    <a:lnTo>
                      <a:pt x="53" y="207"/>
                    </a:lnTo>
                    <a:cubicBezTo>
                      <a:pt x="26" y="209"/>
                      <a:pt x="3" y="189"/>
                      <a:pt x="2" y="163"/>
                    </a:cubicBezTo>
                    <a:cubicBezTo>
                      <a:pt x="0" y="136"/>
                      <a:pt x="20" y="113"/>
                      <a:pt x="46" y="112"/>
                    </a:cubicBezTo>
                    <a:close/>
                  </a:path>
                </a:pathLst>
              </a:custGeom>
              <a:solidFill>
                <a:srgbClr val="B5CA92"/>
              </a:solidFill>
              <a:ln w="9525" cap="flat">
                <a:solidFill>
                  <a:srgbClr val="B5CA92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8" name="Rectangle 70"/>
              <p:cNvSpPr>
                <a:spLocks noChangeArrowheads="1"/>
              </p:cNvSpPr>
              <p:nvPr/>
            </p:nvSpPr>
            <p:spPr bwMode="auto">
              <a:xfrm>
                <a:off x="762" y="2685"/>
                <a:ext cx="98" cy="20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79" name="Freeform 71"/>
              <p:cNvSpPr>
                <a:spLocks noEditPoints="1"/>
              </p:cNvSpPr>
              <p:nvPr/>
            </p:nvSpPr>
            <p:spPr bwMode="auto">
              <a:xfrm>
                <a:off x="760" y="2682"/>
                <a:ext cx="103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8"/>
                  </a:cxn>
                  <a:cxn ang="0">
                    <a:pos x="288" y="62"/>
                  </a:cxn>
                  <a:cxn ang="0">
                    <a:pos x="280" y="70"/>
                  </a:cxn>
                  <a:cxn ang="0">
                    <a:pos x="8" y="70"/>
                  </a:cxn>
                  <a:cxn ang="0">
                    <a:pos x="0" y="62"/>
                  </a:cxn>
                  <a:cxn ang="0">
                    <a:pos x="0" y="8"/>
                  </a:cxn>
                  <a:cxn ang="0">
                    <a:pos x="16" y="62"/>
                  </a:cxn>
                  <a:cxn ang="0">
                    <a:pos x="8" y="54"/>
                  </a:cxn>
                  <a:cxn ang="0">
                    <a:pos x="280" y="54"/>
                  </a:cxn>
                  <a:cxn ang="0">
                    <a:pos x="272" y="62"/>
                  </a:cxn>
                  <a:cxn ang="0">
                    <a:pos x="272" y="8"/>
                  </a:cxn>
                  <a:cxn ang="0">
                    <a:pos x="2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2"/>
                  </a:cxn>
                </a:cxnLst>
                <a:rect l="0" t="0" r="r" b="b"/>
                <a:pathLst>
                  <a:path w="288" h="70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3"/>
                      <a:pt x="288" y="8"/>
                    </a:cubicBezTo>
                    <a:lnTo>
                      <a:pt x="288" y="62"/>
                    </a:lnTo>
                    <a:cubicBezTo>
                      <a:pt x="288" y="67"/>
                      <a:pt x="284" y="70"/>
                      <a:pt x="280" y="70"/>
                    </a:cubicBezTo>
                    <a:lnTo>
                      <a:pt x="8" y="70"/>
                    </a:lnTo>
                    <a:cubicBezTo>
                      <a:pt x="3" y="70"/>
                      <a:pt x="0" y="67"/>
                      <a:pt x="0" y="62"/>
                    </a:cubicBezTo>
                    <a:lnTo>
                      <a:pt x="0" y="8"/>
                    </a:lnTo>
                    <a:close/>
                    <a:moveTo>
                      <a:pt x="16" y="62"/>
                    </a:moveTo>
                    <a:lnTo>
                      <a:pt x="8" y="54"/>
                    </a:lnTo>
                    <a:lnTo>
                      <a:pt x="280" y="54"/>
                    </a:lnTo>
                    <a:lnTo>
                      <a:pt x="272" y="62"/>
                    </a:lnTo>
                    <a:lnTo>
                      <a:pt x="272" y="8"/>
                    </a:lnTo>
                    <a:lnTo>
                      <a:pt x="2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0" name="Rectangle 72"/>
              <p:cNvSpPr>
                <a:spLocks noChangeArrowheads="1"/>
              </p:cNvSpPr>
              <p:nvPr/>
            </p:nvSpPr>
            <p:spPr bwMode="auto">
              <a:xfrm>
                <a:off x="1113" y="2661"/>
                <a:ext cx="97" cy="20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1" name="Freeform 73"/>
              <p:cNvSpPr>
                <a:spLocks noEditPoints="1"/>
              </p:cNvSpPr>
              <p:nvPr/>
            </p:nvSpPr>
            <p:spPr bwMode="auto">
              <a:xfrm>
                <a:off x="1110" y="2658"/>
                <a:ext cx="103" cy="2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8"/>
                  </a:cxn>
                  <a:cxn ang="0">
                    <a:pos x="288" y="63"/>
                  </a:cxn>
                  <a:cxn ang="0">
                    <a:pos x="280" y="71"/>
                  </a:cxn>
                  <a:cxn ang="0">
                    <a:pos x="8" y="71"/>
                  </a:cxn>
                  <a:cxn ang="0">
                    <a:pos x="0" y="63"/>
                  </a:cxn>
                  <a:cxn ang="0">
                    <a:pos x="0" y="8"/>
                  </a:cxn>
                  <a:cxn ang="0">
                    <a:pos x="16" y="63"/>
                  </a:cxn>
                  <a:cxn ang="0">
                    <a:pos x="8" y="55"/>
                  </a:cxn>
                  <a:cxn ang="0">
                    <a:pos x="280" y="55"/>
                  </a:cxn>
                  <a:cxn ang="0">
                    <a:pos x="272" y="63"/>
                  </a:cxn>
                  <a:cxn ang="0">
                    <a:pos x="272" y="8"/>
                  </a:cxn>
                  <a:cxn ang="0">
                    <a:pos x="2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3"/>
                  </a:cxn>
                </a:cxnLst>
                <a:rect l="0" t="0" r="r" b="b"/>
                <a:pathLst>
                  <a:path w="288" h="71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4"/>
                      <a:pt x="288" y="8"/>
                    </a:cubicBezTo>
                    <a:lnTo>
                      <a:pt x="288" y="63"/>
                    </a:lnTo>
                    <a:cubicBezTo>
                      <a:pt x="288" y="67"/>
                      <a:pt x="284" y="71"/>
                      <a:pt x="280" y="71"/>
                    </a:cubicBezTo>
                    <a:lnTo>
                      <a:pt x="8" y="71"/>
                    </a:lnTo>
                    <a:cubicBezTo>
                      <a:pt x="3" y="71"/>
                      <a:pt x="0" y="67"/>
                      <a:pt x="0" y="63"/>
                    </a:cubicBezTo>
                    <a:lnTo>
                      <a:pt x="0" y="8"/>
                    </a:lnTo>
                    <a:close/>
                    <a:moveTo>
                      <a:pt x="16" y="63"/>
                    </a:moveTo>
                    <a:lnTo>
                      <a:pt x="8" y="55"/>
                    </a:lnTo>
                    <a:lnTo>
                      <a:pt x="280" y="55"/>
                    </a:lnTo>
                    <a:lnTo>
                      <a:pt x="272" y="63"/>
                    </a:lnTo>
                    <a:lnTo>
                      <a:pt x="272" y="8"/>
                    </a:lnTo>
                    <a:lnTo>
                      <a:pt x="2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3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2" name="Rectangle 74"/>
              <p:cNvSpPr>
                <a:spLocks noChangeArrowheads="1"/>
              </p:cNvSpPr>
              <p:nvPr/>
            </p:nvSpPr>
            <p:spPr bwMode="auto">
              <a:xfrm>
                <a:off x="1463" y="2648"/>
                <a:ext cx="97" cy="19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3" name="Freeform 75"/>
              <p:cNvSpPr>
                <a:spLocks noEditPoints="1"/>
              </p:cNvSpPr>
              <p:nvPr/>
            </p:nvSpPr>
            <p:spPr bwMode="auto">
              <a:xfrm>
                <a:off x="1460" y="2644"/>
                <a:ext cx="103" cy="2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9"/>
                  </a:cxn>
                  <a:cxn ang="0">
                    <a:pos x="288" y="63"/>
                  </a:cxn>
                  <a:cxn ang="0">
                    <a:pos x="280" y="71"/>
                  </a:cxn>
                  <a:cxn ang="0">
                    <a:pos x="8" y="71"/>
                  </a:cxn>
                  <a:cxn ang="0">
                    <a:pos x="0" y="63"/>
                  </a:cxn>
                  <a:cxn ang="0">
                    <a:pos x="0" y="9"/>
                  </a:cxn>
                  <a:cxn ang="0">
                    <a:pos x="16" y="63"/>
                  </a:cxn>
                  <a:cxn ang="0">
                    <a:pos x="8" y="55"/>
                  </a:cxn>
                  <a:cxn ang="0">
                    <a:pos x="280" y="55"/>
                  </a:cxn>
                  <a:cxn ang="0">
                    <a:pos x="272" y="63"/>
                  </a:cxn>
                  <a:cxn ang="0">
                    <a:pos x="272" y="9"/>
                  </a:cxn>
                  <a:cxn ang="0">
                    <a:pos x="280" y="17"/>
                  </a:cxn>
                  <a:cxn ang="0">
                    <a:pos x="8" y="17"/>
                  </a:cxn>
                  <a:cxn ang="0">
                    <a:pos x="16" y="9"/>
                  </a:cxn>
                  <a:cxn ang="0">
                    <a:pos x="16" y="63"/>
                  </a:cxn>
                </a:cxnLst>
                <a:rect l="0" t="0" r="r" b="b"/>
                <a:pathLst>
                  <a:path w="288" h="71">
                    <a:moveTo>
                      <a:pt x="0" y="9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4"/>
                      <a:pt x="288" y="9"/>
                    </a:cubicBezTo>
                    <a:lnTo>
                      <a:pt x="288" y="63"/>
                    </a:lnTo>
                    <a:cubicBezTo>
                      <a:pt x="288" y="67"/>
                      <a:pt x="284" y="71"/>
                      <a:pt x="280" y="71"/>
                    </a:cubicBezTo>
                    <a:lnTo>
                      <a:pt x="8" y="71"/>
                    </a:lnTo>
                    <a:cubicBezTo>
                      <a:pt x="3" y="71"/>
                      <a:pt x="0" y="67"/>
                      <a:pt x="0" y="63"/>
                    </a:cubicBezTo>
                    <a:lnTo>
                      <a:pt x="0" y="9"/>
                    </a:lnTo>
                    <a:close/>
                    <a:moveTo>
                      <a:pt x="16" y="63"/>
                    </a:moveTo>
                    <a:lnTo>
                      <a:pt x="8" y="55"/>
                    </a:lnTo>
                    <a:lnTo>
                      <a:pt x="280" y="55"/>
                    </a:lnTo>
                    <a:lnTo>
                      <a:pt x="272" y="63"/>
                    </a:lnTo>
                    <a:lnTo>
                      <a:pt x="272" y="9"/>
                    </a:lnTo>
                    <a:lnTo>
                      <a:pt x="280" y="17"/>
                    </a:lnTo>
                    <a:lnTo>
                      <a:pt x="8" y="17"/>
                    </a:lnTo>
                    <a:lnTo>
                      <a:pt x="16" y="9"/>
                    </a:lnTo>
                    <a:lnTo>
                      <a:pt x="16" y="63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4" name="Rectangle 76"/>
              <p:cNvSpPr>
                <a:spLocks noChangeArrowheads="1"/>
              </p:cNvSpPr>
              <p:nvPr/>
            </p:nvSpPr>
            <p:spPr bwMode="auto">
              <a:xfrm>
                <a:off x="1813" y="2653"/>
                <a:ext cx="97" cy="20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5" name="Freeform 77"/>
              <p:cNvSpPr>
                <a:spLocks noEditPoints="1"/>
              </p:cNvSpPr>
              <p:nvPr/>
            </p:nvSpPr>
            <p:spPr bwMode="auto">
              <a:xfrm>
                <a:off x="1810" y="2650"/>
                <a:ext cx="103" cy="2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8"/>
                  </a:cxn>
                  <a:cxn ang="0">
                    <a:pos x="288" y="63"/>
                  </a:cxn>
                  <a:cxn ang="0">
                    <a:pos x="280" y="71"/>
                  </a:cxn>
                  <a:cxn ang="0">
                    <a:pos x="8" y="71"/>
                  </a:cxn>
                  <a:cxn ang="0">
                    <a:pos x="0" y="63"/>
                  </a:cxn>
                  <a:cxn ang="0">
                    <a:pos x="0" y="8"/>
                  </a:cxn>
                  <a:cxn ang="0">
                    <a:pos x="16" y="63"/>
                  </a:cxn>
                  <a:cxn ang="0">
                    <a:pos x="8" y="55"/>
                  </a:cxn>
                  <a:cxn ang="0">
                    <a:pos x="280" y="55"/>
                  </a:cxn>
                  <a:cxn ang="0">
                    <a:pos x="272" y="63"/>
                  </a:cxn>
                  <a:cxn ang="0">
                    <a:pos x="272" y="8"/>
                  </a:cxn>
                  <a:cxn ang="0">
                    <a:pos x="2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3"/>
                  </a:cxn>
                </a:cxnLst>
                <a:rect l="0" t="0" r="r" b="b"/>
                <a:pathLst>
                  <a:path w="288" h="71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4"/>
                      <a:pt x="288" y="8"/>
                    </a:cubicBezTo>
                    <a:lnTo>
                      <a:pt x="288" y="63"/>
                    </a:lnTo>
                    <a:cubicBezTo>
                      <a:pt x="288" y="67"/>
                      <a:pt x="284" y="71"/>
                      <a:pt x="280" y="71"/>
                    </a:cubicBezTo>
                    <a:lnTo>
                      <a:pt x="8" y="71"/>
                    </a:lnTo>
                    <a:cubicBezTo>
                      <a:pt x="3" y="71"/>
                      <a:pt x="0" y="67"/>
                      <a:pt x="0" y="63"/>
                    </a:cubicBezTo>
                    <a:lnTo>
                      <a:pt x="0" y="8"/>
                    </a:lnTo>
                    <a:close/>
                    <a:moveTo>
                      <a:pt x="16" y="63"/>
                    </a:moveTo>
                    <a:lnTo>
                      <a:pt x="8" y="55"/>
                    </a:lnTo>
                    <a:lnTo>
                      <a:pt x="280" y="55"/>
                    </a:lnTo>
                    <a:lnTo>
                      <a:pt x="272" y="63"/>
                    </a:lnTo>
                    <a:lnTo>
                      <a:pt x="272" y="8"/>
                    </a:lnTo>
                    <a:lnTo>
                      <a:pt x="2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3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6" name="Rectangle 78"/>
              <p:cNvSpPr>
                <a:spLocks noChangeArrowheads="1"/>
              </p:cNvSpPr>
              <p:nvPr/>
            </p:nvSpPr>
            <p:spPr bwMode="auto">
              <a:xfrm>
                <a:off x="2163" y="2680"/>
                <a:ext cx="98" cy="19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7" name="Freeform 79"/>
              <p:cNvSpPr>
                <a:spLocks noEditPoints="1"/>
              </p:cNvSpPr>
              <p:nvPr/>
            </p:nvSpPr>
            <p:spPr bwMode="auto">
              <a:xfrm>
                <a:off x="2160" y="2677"/>
                <a:ext cx="103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8"/>
                  </a:cxn>
                  <a:cxn ang="0">
                    <a:pos x="288" y="62"/>
                  </a:cxn>
                  <a:cxn ang="0">
                    <a:pos x="280" y="70"/>
                  </a:cxn>
                  <a:cxn ang="0">
                    <a:pos x="8" y="70"/>
                  </a:cxn>
                  <a:cxn ang="0">
                    <a:pos x="0" y="62"/>
                  </a:cxn>
                  <a:cxn ang="0">
                    <a:pos x="0" y="8"/>
                  </a:cxn>
                  <a:cxn ang="0">
                    <a:pos x="16" y="62"/>
                  </a:cxn>
                  <a:cxn ang="0">
                    <a:pos x="8" y="54"/>
                  </a:cxn>
                  <a:cxn ang="0">
                    <a:pos x="280" y="54"/>
                  </a:cxn>
                  <a:cxn ang="0">
                    <a:pos x="272" y="62"/>
                  </a:cxn>
                  <a:cxn ang="0">
                    <a:pos x="272" y="8"/>
                  </a:cxn>
                  <a:cxn ang="0">
                    <a:pos x="2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2"/>
                  </a:cxn>
                </a:cxnLst>
                <a:rect l="0" t="0" r="r" b="b"/>
                <a:pathLst>
                  <a:path w="288" h="70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4"/>
                      <a:pt x="288" y="8"/>
                    </a:cubicBezTo>
                    <a:lnTo>
                      <a:pt x="288" y="62"/>
                    </a:lnTo>
                    <a:cubicBezTo>
                      <a:pt x="288" y="67"/>
                      <a:pt x="284" y="70"/>
                      <a:pt x="280" y="70"/>
                    </a:cubicBezTo>
                    <a:lnTo>
                      <a:pt x="8" y="70"/>
                    </a:lnTo>
                    <a:cubicBezTo>
                      <a:pt x="3" y="70"/>
                      <a:pt x="0" y="67"/>
                      <a:pt x="0" y="62"/>
                    </a:cubicBezTo>
                    <a:lnTo>
                      <a:pt x="0" y="8"/>
                    </a:lnTo>
                    <a:close/>
                    <a:moveTo>
                      <a:pt x="16" y="62"/>
                    </a:moveTo>
                    <a:lnTo>
                      <a:pt x="8" y="54"/>
                    </a:lnTo>
                    <a:lnTo>
                      <a:pt x="280" y="54"/>
                    </a:lnTo>
                    <a:lnTo>
                      <a:pt x="272" y="62"/>
                    </a:lnTo>
                    <a:lnTo>
                      <a:pt x="272" y="8"/>
                    </a:lnTo>
                    <a:lnTo>
                      <a:pt x="2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8" name="Rectangle 80"/>
              <p:cNvSpPr>
                <a:spLocks noChangeArrowheads="1"/>
              </p:cNvSpPr>
              <p:nvPr/>
            </p:nvSpPr>
            <p:spPr bwMode="auto">
              <a:xfrm>
                <a:off x="2513" y="2722"/>
                <a:ext cx="98" cy="20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89" name="Freeform 81"/>
              <p:cNvSpPr>
                <a:spLocks noEditPoints="1"/>
              </p:cNvSpPr>
              <p:nvPr/>
            </p:nvSpPr>
            <p:spPr bwMode="auto">
              <a:xfrm>
                <a:off x="2510" y="2719"/>
                <a:ext cx="104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8"/>
                  </a:cxn>
                  <a:cxn ang="0">
                    <a:pos x="288" y="63"/>
                  </a:cxn>
                  <a:cxn ang="0">
                    <a:pos x="280" y="71"/>
                  </a:cxn>
                  <a:cxn ang="0">
                    <a:pos x="8" y="71"/>
                  </a:cxn>
                  <a:cxn ang="0">
                    <a:pos x="0" y="63"/>
                  </a:cxn>
                  <a:cxn ang="0">
                    <a:pos x="0" y="8"/>
                  </a:cxn>
                  <a:cxn ang="0">
                    <a:pos x="16" y="63"/>
                  </a:cxn>
                  <a:cxn ang="0">
                    <a:pos x="8" y="55"/>
                  </a:cxn>
                  <a:cxn ang="0">
                    <a:pos x="280" y="55"/>
                  </a:cxn>
                  <a:cxn ang="0">
                    <a:pos x="272" y="63"/>
                  </a:cxn>
                  <a:cxn ang="0">
                    <a:pos x="272" y="8"/>
                  </a:cxn>
                  <a:cxn ang="0">
                    <a:pos x="2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3"/>
                  </a:cxn>
                </a:cxnLst>
                <a:rect l="0" t="0" r="r" b="b"/>
                <a:pathLst>
                  <a:path w="288" h="71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4"/>
                      <a:pt x="288" y="8"/>
                    </a:cubicBezTo>
                    <a:lnTo>
                      <a:pt x="288" y="63"/>
                    </a:lnTo>
                    <a:cubicBezTo>
                      <a:pt x="288" y="67"/>
                      <a:pt x="284" y="71"/>
                      <a:pt x="280" y="71"/>
                    </a:cubicBezTo>
                    <a:lnTo>
                      <a:pt x="8" y="71"/>
                    </a:lnTo>
                    <a:cubicBezTo>
                      <a:pt x="3" y="71"/>
                      <a:pt x="0" y="67"/>
                      <a:pt x="0" y="63"/>
                    </a:cubicBezTo>
                    <a:lnTo>
                      <a:pt x="0" y="8"/>
                    </a:lnTo>
                    <a:close/>
                    <a:moveTo>
                      <a:pt x="16" y="63"/>
                    </a:moveTo>
                    <a:lnTo>
                      <a:pt x="8" y="55"/>
                    </a:lnTo>
                    <a:lnTo>
                      <a:pt x="280" y="55"/>
                    </a:lnTo>
                    <a:lnTo>
                      <a:pt x="272" y="63"/>
                    </a:lnTo>
                    <a:lnTo>
                      <a:pt x="272" y="8"/>
                    </a:lnTo>
                    <a:lnTo>
                      <a:pt x="2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3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0" name="Rectangle 82"/>
              <p:cNvSpPr>
                <a:spLocks noChangeArrowheads="1"/>
              </p:cNvSpPr>
              <p:nvPr/>
            </p:nvSpPr>
            <p:spPr bwMode="auto">
              <a:xfrm>
                <a:off x="2863" y="2757"/>
                <a:ext cx="98" cy="19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1" name="Freeform 83"/>
              <p:cNvSpPr>
                <a:spLocks noEditPoints="1"/>
              </p:cNvSpPr>
              <p:nvPr/>
            </p:nvSpPr>
            <p:spPr bwMode="auto">
              <a:xfrm>
                <a:off x="2860" y="2754"/>
                <a:ext cx="104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8"/>
                  </a:cxn>
                  <a:cxn ang="0">
                    <a:pos x="288" y="62"/>
                  </a:cxn>
                  <a:cxn ang="0">
                    <a:pos x="280" y="70"/>
                  </a:cxn>
                  <a:cxn ang="0">
                    <a:pos x="8" y="70"/>
                  </a:cxn>
                  <a:cxn ang="0">
                    <a:pos x="0" y="62"/>
                  </a:cxn>
                  <a:cxn ang="0">
                    <a:pos x="0" y="8"/>
                  </a:cxn>
                  <a:cxn ang="0">
                    <a:pos x="16" y="62"/>
                  </a:cxn>
                  <a:cxn ang="0">
                    <a:pos x="8" y="54"/>
                  </a:cxn>
                  <a:cxn ang="0">
                    <a:pos x="280" y="54"/>
                  </a:cxn>
                  <a:cxn ang="0">
                    <a:pos x="272" y="62"/>
                  </a:cxn>
                  <a:cxn ang="0">
                    <a:pos x="272" y="8"/>
                  </a:cxn>
                  <a:cxn ang="0">
                    <a:pos x="2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2"/>
                  </a:cxn>
                </a:cxnLst>
                <a:rect l="0" t="0" r="r" b="b"/>
                <a:pathLst>
                  <a:path w="288" h="70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3"/>
                      <a:pt x="288" y="8"/>
                    </a:cubicBezTo>
                    <a:lnTo>
                      <a:pt x="288" y="62"/>
                    </a:lnTo>
                    <a:cubicBezTo>
                      <a:pt x="288" y="67"/>
                      <a:pt x="284" y="70"/>
                      <a:pt x="280" y="70"/>
                    </a:cubicBezTo>
                    <a:lnTo>
                      <a:pt x="8" y="70"/>
                    </a:lnTo>
                    <a:cubicBezTo>
                      <a:pt x="3" y="70"/>
                      <a:pt x="0" y="67"/>
                      <a:pt x="0" y="62"/>
                    </a:cubicBezTo>
                    <a:lnTo>
                      <a:pt x="0" y="8"/>
                    </a:lnTo>
                    <a:close/>
                    <a:moveTo>
                      <a:pt x="16" y="62"/>
                    </a:moveTo>
                    <a:lnTo>
                      <a:pt x="8" y="54"/>
                    </a:lnTo>
                    <a:lnTo>
                      <a:pt x="280" y="54"/>
                    </a:lnTo>
                    <a:lnTo>
                      <a:pt x="272" y="62"/>
                    </a:lnTo>
                    <a:lnTo>
                      <a:pt x="272" y="8"/>
                    </a:lnTo>
                    <a:lnTo>
                      <a:pt x="2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2" name="Rectangle 84"/>
              <p:cNvSpPr>
                <a:spLocks noChangeArrowheads="1"/>
              </p:cNvSpPr>
              <p:nvPr/>
            </p:nvSpPr>
            <p:spPr bwMode="auto">
              <a:xfrm>
                <a:off x="3213" y="2780"/>
                <a:ext cx="98" cy="20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3" name="Freeform 85"/>
              <p:cNvSpPr>
                <a:spLocks noEditPoints="1"/>
              </p:cNvSpPr>
              <p:nvPr/>
            </p:nvSpPr>
            <p:spPr bwMode="auto">
              <a:xfrm>
                <a:off x="3211" y="2777"/>
                <a:ext cx="103" cy="2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8"/>
                  </a:cxn>
                  <a:cxn ang="0">
                    <a:pos x="288" y="63"/>
                  </a:cxn>
                  <a:cxn ang="0">
                    <a:pos x="280" y="71"/>
                  </a:cxn>
                  <a:cxn ang="0">
                    <a:pos x="8" y="71"/>
                  </a:cxn>
                  <a:cxn ang="0">
                    <a:pos x="0" y="63"/>
                  </a:cxn>
                  <a:cxn ang="0">
                    <a:pos x="0" y="8"/>
                  </a:cxn>
                  <a:cxn ang="0">
                    <a:pos x="16" y="63"/>
                  </a:cxn>
                  <a:cxn ang="0">
                    <a:pos x="8" y="55"/>
                  </a:cxn>
                  <a:cxn ang="0">
                    <a:pos x="280" y="55"/>
                  </a:cxn>
                  <a:cxn ang="0">
                    <a:pos x="272" y="63"/>
                  </a:cxn>
                  <a:cxn ang="0">
                    <a:pos x="272" y="8"/>
                  </a:cxn>
                  <a:cxn ang="0">
                    <a:pos x="2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3"/>
                  </a:cxn>
                </a:cxnLst>
                <a:rect l="0" t="0" r="r" b="b"/>
                <a:pathLst>
                  <a:path w="288" h="71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4"/>
                      <a:pt x="288" y="8"/>
                    </a:cubicBezTo>
                    <a:lnTo>
                      <a:pt x="288" y="63"/>
                    </a:lnTo>
                    <a:cubicBezTo>
                      <a:pt x="288" y="67"/>
                      <a:pt x="284" y="71"/>
                      <a:pt x="280" y="71"/>
                    </a:cubicBezTo>
                    <a:lnTo>
                      <a:pt x="8" y="71"/>
                    </a:lnTo>
                    <a:cubicBezTo>
                      <a:pt x="3" y="71"/>
                      <a:pt x="0" y="67"/>
                      <a:pt x="0" y="63"/>
                    </a:cubicBezTo>
                    <a:lnTo>
                      <a:pt x="0" y="8"/>
                    </a:lnTo>
                    <a:close/>
                    <a:moveTo>
                      <a:pt x="16" y="63"/>
                    </a:moveTo>
                    <a:lnTo>
                      <a:pt x="8" y="55"/>
                    </a:lnTo>
                    <a:lnTo>
                      <a:pt x="280" y="55"/>
                    </a:lnTo>
                    <a:lnTo>
                      <a:pt x="272" y="63"/>
                    </a:lnTo>
                    <a:lnTo>
                      <a:pt x="272" y="8"/>
                    </a:lnTo>
                    <a:lnTo>
                      <a:pt x="2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3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4" name="Rectangle 86"/>
              <p:cNvSpPr>
                <a:spLocks noChangeArrowheads="1"/>
              </p:cNvSpPr>
              <p:nvPr/>
            </p:nvSpPr>
            <p:spPr bwMode="auto">
              <a:xfrm>
                <a:off x="3564" y="2769"/>
                <a:ext cx="97" cy="20"/>
              </a:xfrm>
              <a:prstGeom prst="rect">
                <a:avLst/>
              </a:prstGeom>
              <a:solidFill>
                <a:srgbClr val="B9CD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5" name="Freeform 87"/>
              <p:cNvSpPr>
                <a:spLocks noEditPoints="1"/>
              </p:cNvSpPr>
              <p:nvPr/>
            </p:nvSpPr>
            <p:spPr bwMode="auto">
              <a:xfrm>
                <a:off x="3561" y="2766"/>
                <a:ext cx="103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80" y="0"/>
                  </a:cxn>
                  <a:cxn ang="0">
                    <a:pos x="288" y="8"/>
                  </a:cxn>
                  <a:cxn ang="0">
                    <a:pos x="288" y="62"/>
                  </a:cxn>
                  <a:cxn ang="0">
                    <a:pos x="280" y="70"/>
                  </a:cxn>
                  <a:cxn ang="0">
                    <a:pos x="8" y="70"/>
                  </a:cxn>
                  <a:cxn ang="0">
                    <a:pos x="0" y="62"/>
                  </a:cxn>
                  <a:cxn ang="0">
                    <a:pos x="0" y="8"/>
                  </a:cxn>
                  <a:cxn ang="0">
                    <a:pos x="16" y="62"/>
                  </a:cxn>
                  <a:cxn ang="0">
                    <a:pos x="8" y="54"/>
                  </a:cxn>
                  <a:cxn ang="0">
                    <a:pos x="280" y="54"/>
                  </a:cxn>
                  <a:cxn ang="0">
                    <a:pos x="272" y="62"/>
                  </a:cxn>
                  <a:cxn ang="0">
                    <a:pos x="272" y="8"/>
                  </a:cxn>
                  <a:cxn ang="0">
                    <a:pos x="28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2"/>
                  </a:cxn>
                </a:cxnLst>
                <a:rect l="0" t="0" r="r" b="b"/>
                <a:pathLst>
                  <a:path w="288" h="70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280" y="0"/>
                    </a:lnTo>
                    <a:cubicBezTo>
                      <a:pt x="284" y="0"/>
                      <a:pt x="288" y="3"/>
                      <a:pt x="288" y="8"/>
                    </a:cubicBezTo>
                    <a:lnTo>
                      <a:pt x="288" y="62"/>
                    </a:lnTo>
                    <a:cubicBezTo>
                      <a:pt x="288" y="67"/>
                      <a:pt x="284" y="70"/>
                      <a:pt x="280" y="70"/>
                    </a:cubicBezTo>
                    <a:lnTo>
                      <a:pt x="8" y="70"/>
                    </a:lnTo>
                    <a:cubicBezTo>
                      <a:pt x="3" y="70"/>
                      <a:pt x="0" y="67"/>
                      <a:pt x="0" y="62"/>
                    </a:cubicBezTo>
                    <a:lnTo>
                      <a:pt x="0" y="8"/>
                    </a:lnTo>
                    <a:close/>
                    <a:moveTo>
                      <a:pt x="16" y="62"/>
                    </a:moveTo>
                    <a:lnTo>
                      <a:pt x="8" y="54"/>
                    </a:lnTo>
                    <a:lnTo>
                      <a:pt x="280" y="54"/>
                    </a:lnTo>
                    <a:lnTo>
                      <a:pt x="272" y="62"/>
                    </a:lnTo>
                    <a:lnTo>
                      <a:pt x="272" y="8"/>
                    </a:lnTo>
                    <a:lnTo>
                      <a:pt x="28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B5CA92"/>
              </a:solidFill>
              <a:ln w="0" cap="flat">
                <a:solidFill>
                  <a:srgbClr val="B5CA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6" name="Freeform 88"/>
              <p:cNvSpPr>
                <a:spLocks/>
              </p:cNvSpPr>
              <p:nvPr/>
            </p:nvSpPr>
            <p:spPr bwMode="auto">
              <a:xfrm>
                <a:off x="797" y="2910"/>
                <a:ext cx="2819" cy="431"/>
              </a:xfrm>
              <a:custGeom>
                <a:avLst/>
                <a:gdLst/>
                <a:ahLst/>
                <a:cxnLst>
                  <a:cxn ang="0">
                    <a:pos x="24" y="1152"/>
                  </a:cxn>
                  <a:cxn ang="0">
                    <a:pos x="1000" y="1136"/>
                  </a:cxn>
                  <a:cxn ang="0">
                    <a:pos x="991" y="1139"/>
                  </a:cxn>
                  <a:cxn ang="0">
                    <a:pos x="1967" y="707"/>
                  </a:cxn>
                  <a:cxn ang="0">
                    <a:pos x="1971" y="705"/>
                  </a:cxn>
                  <a:cxn ang="0">
                    <a:pos x="2947" y="465"/>
                  </a:cxn>
                  <a:cxn ang="0">
                    <a:pos x="3924" y="289"/>
                  </a:cxn>
                  <a:cxn ang="0">
                    <a:pos x="3929" y="288"/>
                  </a:cxn>
                  <a:cxn ang="0">
                    <a:pos x="4905" y="304"/>
                  </a:cxn>
                  <a:cxn ang="0">
                    <a:pos x="5881" y="320"/>
                  </a:cxn>
                  <a:cxn ang="0">
                    <a:pos x="5873" y="322"/>
                  </a:cxn>
                  <a:cxn ang="0">
                    <a:pos x="6849" y="2"/>
                  </a:cxn>
                  <a:cxn ang="0">
                    <a:pos x="6856" y="0"/>
                  </a:cxn>
                  <a:cxn ang="0">
                    <a:pos x="7832" y="0"/>
                  </a:cxn>
                  <a:cxn ang="0">
                    <a:pos x="7856" y="24"/>
                  </a:cxn>
                  <a:cxn ang="0">
                    <a:pos x="7832" y="48"/>
                  </a:cxn>
                  <a:cxn ang="0">
                    <a:pos x="6856" y="48"/>
                  </a:cxn>
                  <a:cxn ang="0">
                    <a:pos x="6864" y="47"/>
                  </a:cxn>
                  <a:cxn ang="0">
                    <a:pos x="5888" y="367"/>
                  </a:cxn>
                  <a:cxn ang="0">
                    <a:pos x="5880" y="368"/>
                  </a:cxn>
                  <a:cxn ang="0">
                    <a:pos x="4904" y="352"/>
                  </a:cxn>
                  <a:cxn ang="0">
                    <a:pos x="3928" y="336"/>
                  </a:cxn>
                  <a:cxn ang="0">
                    <a:pos x="3933" y="336"/>
                  </a:cxn>
                  <a:cxn ang="0">
                    <a:pos x="2958" y="512"/>
                  </a:cxn>
                  <a:cxn ang="0">
                    <a:pos x="1982" y="752"/>
                  </a:cxn>
                  <a:cxn ang="0">
                    <a:pos x="1986" y="750"/>
                  </a:cxn>
                  <a:cxn ang="0">
                    <a:pos x="1010" y="1182"/>
                  </a:cxn>
                  <a:cxn ang="0">
                    <a:pos x="1001" y="1184"/>
                  </a:cxn>
                  <a:cxn ang="0">
                    <a:pos x="25" y="1200"/>
                  </a:cxn>
                  <a:cxn ang="0">
                    <a:pos x="0" y="1177"/>
                  </a:cxn>
                  <a:cxn ang="0">
                    <a:pos x="24" y="1152"/>
                  </a:cxn>
                </a:cxnLst>
                <a:rect l="0" t="0" r="r" b="b"/>
                <a:pathLst>
                  <a:path w="7856" h="1201">
                    <a:moveTo>
                      <a:pt x="24" y="1152"/>
                    </a:moveTo>
                    <a:lnTo>
                      <a:pt x="1000" y="1136"/>
                    </a:lnTo>
                    <a:lnTo>
                      <a:pt x="991" y="1139"/>
                    </a:lnTo>
                    <a:lnTo>
                      <a:pt x="1967" y="707"/>
                    </a:lnTo>
                    <a:cubicBezTo>
                      <a:pt x="1968" y="706"/>
                      <a:pt x="1969" y="705"/>
                      <a:pt x="1971" y="705"/>
                    </a:cubicBezTo>
                    <a:lnTo>
                      <a:pt x="2947" y="465"/>
                    </a:lnTo>
                    <a:lnTo>
                      <a:pt x="3924" y="289"/>
                    </a:lnTo>
                    <a:cubicBezTo>
                      <a:pt x="3926" y="289"/>
                      <a:pt x="3927" y="288"/>
                      <a:pt x="3929" y="288"/>
                    </a:cubicBezTo>
                    <a:lnTo>
                      <a:pt x="4905" y="304"/>
                    </a:lnTo>
                    <a:lnTo>
                      <a:pt x="5881" y="320"/>
                    </a:lnTo>
                    <a:lnTo>
                      <a:pt x="5873" y="322"/>
                    </a:lnTo>
                    <a:lnTo>
                      <a:pt x="6849" y="2"/>
                    </a:lnTo>
                    <a:cubicBezTo>
                      <a:pt x="6851" y="1"/>
                      <a:pt x="6854" y="0"/>
                      <a:pt x="6856" y="0"/>
                    </a:cubicBezTo>
                    <a:lnTo>
                      <a:pt x="7832" y="0"/>
                    </a:lnTo>
                    <a:cubicBezTo>
                      <a:pt x="7846" y="0"/>
                      <a:pt x="7856" y="11"/>
                      <a:pt x="7856" y="24"/>
                    </a:cubicBezTo>
                    <a:cubicBezTo>
                      <a:pt x="7856" y="38"/>
                      <a:pt x="7846" y="48"/>
                      <a:pt x="7832" y="48"/>
                    </a:cubicBezTo>
                    <a:lnTo>
                      <a:pt x="6856" y="48"/>
                    </a:lnTo>
                    <a:lnTo>
                      <a:pt x="6864" y="47"/>
                    </a:lnTo>
                    <a:lnTo>
                      <a:pt x="5888" y="367"/>
                    </a:lnTo>
                    <a:cubicBezTo>
                      <a:pt x="5885" y="368"/>
                      <a:pt x="5883" y="369"/>
                      <a:pt x="5880" y="368"/>
                    </a:cubicBezTo>
                    <a:lnTo>
                      <a:pt x="4904" y="352"/>
                    </a:lnTo>
                    <a:lnTo>
                      <a:pt x="3928" y="336"/>
                    </a:lnTo>
                    <a:lnTo>
                      <a:pt x="3933" y="336"/>
                    </a:lnTo>
                    <a:lnTo>
                      <a:pt x="2958" y="512"/>
                    </a:lnTo>
                    <a:lnTo>
                      <a:pt x="1982" y="752"/>
                    </a:lnTo>
                    <a:lnTo>
                      <a:pt x="1986" y="750"/>
                    </a:lnTo>
                    <a:lnTo>
                      <a:pt x="1010" y="1182"/>
                    </a:lnTo>
                    <a:cubicBezTo>
                      <a:pt x="1007" y="1184"/>
                      <a:pt x="1004" y="1184"/>
                      <a:pt x="1001" y="1184"/>
                    </a:cubicBezTo>
                    <a:lnTo>
                      <a:pt x="25" y="1200"/>
                    </a:lnTo>
                    <a:cubicBezTo>
                      <a:pt x="12" y="1201"/>
                      <a:pt x="1" y="1190"/>
                      <a:pt x="0" y="1177"/>
                    </a:cubicBezTo>
                    <a:cubicBezTo>
                      <a:pt x="0" y="1164"/>
                      <a:pt x="11" y="1153"/>
                      <a:pt x="24" y="1152"/>
                    </a:cubicBezTo>
                    <a:close/>
                  </a:path>
                </a:pathLst>
              </a:custGeom>
              <a:solidFill>
                <a:srgbClr val="8EA5CB"/>
              </a:solidFill>
              <a:ln w="9525" cap="flat">
                <a:solidFill>
                  <a:srgbClr val="8EA5C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7" name="Freeform 89"/>
              <p:cNvSpPr>
                <a:spLocks noEditPoints="1"/>
              </p:cNvSpPr>
              <p:nvPr/>
            </p:nvSpPr>
            <p:spPr bwMode="auto">
              <a:xfrm>
                <a:off x="785" y="3311"/>
                <a:ext cx="52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52"/>
                  </a:cxn>
                  <a:cxn ang="0">
                    <a:pos x="26" y="0"/>
                  </a:cxn>
                  <a:cxn ang="0">
                    <a:pos x="0" y="26"/>
                  </a:cxn>
                  <a:cxn ang="0">
                    <a:pos x="52" y="26"/>
                  </a:cxn>
                  <a:cxn ang="0">
                    <a:pos x="0" y="26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26" y="52"/>
                    </a:lnTo>
                    <a:lnTo>
                      <a:pt x="26" y="0"/>
                    </a:lnTo>
                    <a:close/>
                    <a:moveTo>
                      <a:pt x="0" y="26"/>
                    </a:moveTo>
                    <a:lnTo>
                      <a:pt x="5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8" name="Freeform 90"/>
              <p:cNvSpPr>
                <a:spLocks noEditPoints="1"/>
              </p:cNvSpPr>
              <p:nvPr/>
            </p:nvSpPr>
            <p:spPr bwMode="auto">
              <a:xfrm>
                <a:off x="785" y="3311"/>
                <a:ext cx="52" cy="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52"/>
                  </a:cxn>
                  <a:cxn ang="0">
                    <a:pos x="23" y="5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52" y="23"/>
                  </a:cxn>
                  <a:cxn ang="0">
                    <a:pos x="52" y="29"/>
                  </a:cxn>
                  <a:cxn ang="0">
                    <a:pos x="0" y="29"/>
                  </a:cxn>
                  <a:cxn ang="0">
                    <a:pos x="0" y="23"/>
                  </a:cxn>
                </a:cxnLst>
                <a:rect l="0" t="0" r="r" b="b"/>
                <a:pathLst>
                  <a:path w="52" h="52">
                    <a:moveTo>
                      <a:pt x="29" y="0"/>
                    </a:moveTo>
                    <a:lnTo>
                      <a:pt x="29" y="52"/>
                    </a:lnTo>
                    <a:lnTo>
                      <a:pt x="23" y="5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  <a:moveTo>
                      <a:pt x="0" y="23"/>
                    </a:moveTo>
                    <a:lnTo>
                      <a:pt x="52" y="23"/>
                    </a:lnTo>
                    <a:lnTo>
                      <a:pt x="52" y="29"/>
                    </a:lnTo>
                    <a:lnTo>
                      <a:pt x="0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299" name="Freeform 91"/>
              <p:cNvSpPr>
                <a:spLocks noEditPoints="1"/>
              </p:cNvSpPr>
              <p:nvPr/>
            </p:nvSpPr>
            <p:spPr bwMode="auto">
              <a:xfrm>
                <a:off x="1136" y="3307"/>
                <a:ext cx="51" cy="5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1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51" y="25"/>
                  </a:cxn>
                  <a:cxn ang="0">
                    <a:pos x="0" y="25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25" y="51"/>
                    </a:lnTo>
                    <a:lnTo>
                      <a:pt x="25" y="0"/>
                    </a:lnTo>
                    <a:close/>
                    <a:moveTo>
                      <a:pt x="0" y="25"/>
                    </a:moveTo>
                    <a:lnTo>
                      <a:pt x="51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0" name="Freeform 92"/>
              <p:cNvSpPr>
                <a:spLocks noEditPoints="1"/>
              </p:cNvSpPr>
              <p:nvPr/>
            </p:nvSpPr>
            <p:spPr bwMode="auto">
              <a:xfrm>
                <a:off x="1136" y="3307"/>
                <a:ext cx="51" cy="5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1"/>
                  </a:cxn>
                  <a:cxn ang="0">
                    <a:pos x="23" y="51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0" y="23"/>
                  </a:cxn>
                  <a:cxn ang="0">
                    <a:pos x="51" y="23"/>
                  </a:cxn>
                  <a:cxn ang="0">
                    <a:pos x="51" y="28"/>
                  </a:cxn>
                  <a:cxn ang="0">
                    <a:pos x="0" y="28"/>
                  </a:cxn>
                  <a:cxn ang="0">
                    <a:pos x="0" y="23"/>
                  </a:cxn>
                </a:cxnLst>
                <a:rect l="0" t="0" r="r" b="b"/>
                <a:pathLst>
                  <a:path w="51" h="51">
                    <a:moveTo>
                      <a:pt x="28" y="0"/>
                    </a:moveTo>
                    <a:lnTo>
                      <a:pt x="28" y="51"/>
                    </a:lnTo>
                    <a:lnTo>
                      <a:pt x="23" y="51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  <a:moveTo>
                      <a:pt x="0" y="23"/>
                    </a:moveTo>
                    <a:lnTo>
                      <a:pt x="51" y="23"/>
                    </a:lnTo>
                    <a:lnTo>
                      <a:pt x="51" y="28"/>
                    </a:lnTo>
                    <a:lnTo>
                      <a:pt x="0" y="2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1" name="Freeform 93"/>
              <p:cNvSpPr>
                <a:spLocks noEditPoints="1"/>
              </p:cNvSpPr>
              <p:nvPr/>
            </p:nvSpPr>
            <p:spPr bwMode="auto">
              <a:xfrm>
                <a:off x="1486" y="3150"/>
                <a:ext cx="51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52"/>
                  </a:cxn>
                  <a:cxn ang="0">
                    <a:pos x="26" y="0"/>
                  </a:cxn>
                  <a:cxn ang="0">
                    <a:pos x="0" y="26"/>
                  </a:cxn>
                  <a:cxn ang="0">
                    <a:pos x="51" y="26"/>
                  </a:cxn>
                  <a:cxn ang="0">
                    <a:pos x="0" y="26"/>
                  </a:cxn>
                </a:cxnLst>
                <a:rect l="0" t="0" r="r" b="b"/>
                <a:pathLst>
                  <a:path w="51" h="52">
                    <a:moveTo>
                      <a:pt x="26" y="0"/>
                    </a:moveTo>
                    <a:lnTo>
                      <a:pt x="26" y="52"/>
                    </a:lnTo>
                    <a:lnTo>
                      <a:pt x="26" y="0"/>
                    </a:lnTo>
                    <a:close/>
                    <a:moveTo>
                      <a:pt x="0" y="26"/>
                    </a:moveTo>
                    <a:lnTo>
                      <a:pt x="51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2" name="Freeform 94"/>
              <p:cNvSpPr>
                <a:spLocks noEditPoints="1"/>
              </p:cNvSpPr>
              <p:nvPr/>
            </p:nvSpPr>
            <p:spPr bwMode="auto">
              <a:xfrm>
                <a:off x="1486" y="3150"/>
                <a:ext cx="51" cy="5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2"/>
                  </a:cxn>
                  <a:cxn ang="0">
                    <a:pos x="23" y="52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0" y="23"/>
                  </a:cxn>
                  <a:cxn ang="0">
                    <a:pos x="51" y="23"/>
                  </a:cxn>
                  <a:cxn ang="0">
                    <a:pos x="51" y="29"/>
                  </a:cxn>
                  <a:cxn ang="0">
                    <a:pos x="0" y="29"/>
                  </a:cxn>
                  <a:cxn ang="0">
                    <a:pos x="0" y="23"/>
                  </a:cxn>
                </a:cxnLst>
                <a:rect l="0" t="0" r="r" b="b"/>
                <a:pathLst>
                  <a:path w="51" h="52">
                    <a:moveTo>
                      <a:pt x="28" y="0"/>
                    </a:moveTo>
                    <a:lnTo>
                      <a:pt x="28" y="52"/>
                    </a:lnTo>
                    <a:lnTo>
                      <a:pt x="23" y="52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  <a:moveTo>
                      <a:pt x="0" y="23"/>
                    </a:moveTo>
                    <a:lnTo>
                      <a:pt x="51" y="23"/>
                    </a:lnTo>
                    <a:lnTo>
                      <a:pt x="51" y="29"/>
                    </a:lnTo>
                    <a:lnTo>
                      <a:pt x="0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3" name="Freeform 95"/>
              <p:cNvSpPr>
                <a:spLocks noEditPoints="1"/>
              </p:cNvSpPr>
              <p:nvPr/>
            </p:nvSpPr>
            <p:spPr bwMode="auto">
              <a:xfrm>
                <a:off x="1836" y="3062"/>
                <a:ext cx="51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52"/>
                  </a:cxn>
                  <a:cxn ang="0">
                    <a:pos x="26" y="0"/>
                  </a:cxn>
                  <a:cxn ang="0">
                    <a:pos x="0" y="26"/>
                  </a:cxn>
                  <a:cxn ang="0">
                    <a:pos x="51" y="26"/>
                  </a:cxn>
                  <a:cxn ang="0">
                    <a:pos x="0" y="26"/>
                  </a:cxn>
                </a:cxnLst>
                <a:rect l="0" t="0" r="r" b="b"/>
                <a:pathLst>
                  <a:path w="51" h="52">
                    <a:moveTo>
                      <a:pt x="26" y="0"/>
                    </a:moveTo>
                    <a:lnTo>
                      <a:pt x="26" y="52"/>
                    </a:lnTo>
                    <a:lnTo>
                      <a:pt x="26" y="0"/>
                    </a:lnTo>
                    <a:close/>
                    <a:moveTo>
                      <a:pt x="0" y="26"/>
                    </a:moveTo>
                    <a:lnTo>
                      <a:pt x="51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4" name="Freeform 96"/>
              <p:cNvSpPr>
                <a:spLocks noEditPoints="1"/>
              </p:cNvSpPr>
              <p:nvPr/>
            </p:nvSpPr>
            <p:spPr bwMode="auto">
              <a:xfrm>
                <a:off x="1836" y="3062"/>
                <a:ext cx="51" cy="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52"/>
                  </a:cxn>
                  <a:cxn ang="0">
                    <a:pos x="23" y="5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51" y="23"/>
                  </a:cxn>
                  <a:cxn ang="0">
                    <a:pos x="51" y="29"/>
                  </a:cxn>
                  <a:cxn ang="0">
                    <a:pos x="0" y="29"/>
                  </a:cxn>
                  <a:cxn ang="0">
                    <a:pos x="0" y="23"/>
                  </a:cxn>
                </a:cxnLst>
                <a:rect l="0" t="0" r="r" b="b"/>
                <a:pathLst>
                  <a:path w="51" h="52">
                    <a:moveTo>
                      <a:pt x="29" y="0"/>
                    </a:moveTo>
                    <a:lnTo>
                      <a:pt x="29" y="52"/>
                    </a:lnTo>
                    <a:lnTo>
                      <a:pt x="23" y="5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  <a:moveTo>
                      <a:pt x="0" y="23"/>
                    </a:moveTo>
                    <a:lnTo>
                      <a:pt x="51" y="23"/>
                    </a:lnTo>
                    <a:lnTo>
                      <a:pt x="51" y="29"/>
                    </a:lnTo>
                    <a:lnTo>
                      <a:pt x="0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5" name="Freeform 97"/>
              <p:cNvSpPr>
                <a:spLocks noEditPoints="1"/>
              </p:cNvSpPr>
              <p:nvPr/>
            </p:nvSpPr>
            <p:spPr bwMode="auto">
              <a:xfrm>
                <a:off x="2186" y="2997"/>
                <a:ext cx="52" cy="5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51"/>
                  </a:cxn>
                  <a:cxn ang="0">
                    <a:pos x="26" y="0"/>
                  </a:cxn>
                  <a:cxn ang="0">
                    <a:pos x="0" y="25"/>
                  </a:cxn>
                  <a:cxn ang="0">
                    <a:pos x="52" y="25"/>
                  </a:cxn>
                  <a:cxn ang="0">
                    <a:pos x="0" y="25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lnTo>
                      <a:pt x="26" y="51"/>
                    </a:lnTo>
                    <a:lnTo>
                      <a:pt x="26" y="0"/>
                    </a:lnTo>
                    <a:close/>
                    <a:moveTo>
                      <a:pt x="0" y="25"/>
                    </a:moveTo>
                    <a:lnTo>
                      <a:pt x="52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6" name="Freeform 98"/>
              <p:cNvSpPr>
                <a:spLocks noEditPoints="1"/>
              </p:cNvSpPr>
              <p:nvPr/>
            </p:nvSpPr>
            <p:spPr bwMode="auto">
              <a:xfrm>
                <a:off x="2186" y="2997"/>
                <a:ext cx="52" cy="5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51"/>
                  </a:cxn>
                  <a:cxn ang="0">
                    <a:pos x="23" y="51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52" y="23"/>
                  </a:cxn>
                  <a:cxn ang="0">
                    <a:pos x="52" y="28"/>
                  </a:cxn>
                  <a:cxn ang="0">
                    <a:pos x="0" y="28"/>
                  </a:cxn>
                  <a:cxn ang="0">
                    <a:pos x="0" y="23"/>
                  </a:cxn>
                </a:cxnLst>
                <a:rect l="0" t="0" r="r" b="b"/>
                <a:pathLst>
                  <a:path w="52" h="51">
                    <a:moveTo>
                      <a:pt x="29" y="0"/>
                    </a:moveTo>
                    <a:lnTo>
                      <a:pt x="29" y="51"/>
                    </a:lnTo>
                    <a:lnTo>
                      <a:pt x="23" y="51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  <a:moveTo>
                      <a:pt x="0" y="23"/>
                    </a:moveTo>
                    <a:lnTo>
                      <a:pt x="52" y="23"/>
                    </a:lnTo>
                    <a:lnTo>
                      <a:pt x="52" y="28"/>
                    </a:lnTo>
                    <a:lnTo>
                      <a:pt x="0" y="2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7" name="Freeform 99"/>
              <p:cNvSpPr>
                <a:spLocks noEditPoints="1"/>
              </p:cNvSpPr>
              <p:nvPr/>
            </p:nvSpPr>
            <p:spPr bwMode="auto">
              <a:xfrm>
                <a:off x="2536" y="3004"/>
                <a:ext cx="52" cy="5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51"/>
                  </a:cxn>
                  <a:cxn ang="0">
                    <a:pos x="26" y="0"/>
                  </a:cxn>
                  <a:cxn ang="0">
                    <a:pos x="0" y="26"/>
                  </a:cxn>
                  <a:cxn ang="0">
                    <a:pos x="52" y="26"/>
                  </a:cxn>
                  <a:cxn ang="0">
                    <a:pos x="0" y="26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lnTo>
                      <a:pt x="26" y="51"/>
                    </a:lnTo>
                    <a:lnTo>
                      <a:pt x="26" y="0"/>
                    </a:lnTo>
                    <a:close/>
                    <a:moveTo>
                      <a:pt x="0" y="26"/>
                    </a:moveTo>
                    <a:lnTo>
                      <a:pt x="5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8" name="Freeform 100"/>
              <p:cNvSpPr>
                <a:spLocks noEditPoints="1"/>
              </p:cNvSpPr>
              <p:nvPr/>
            </p:nvSpPr>
            <p:spPr bwMode="auto">
              <a:xfrm>
                <a:off x="2536" y="3004"/>
                <a:ext cx="52" cy="5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51"/>
                  </a:cxn>
                  <a:cxn ang="0">
                    <a:pos x="23" y="51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52" y="23"/>
                  </a:cxn>
                  <a:cxn ang="0">
                    <a:pos x="52" y="28"/>
                  </a:cxn>
                  <a:cxn ang="0">
                    <a:pos x="0" y="28"/>
                  </a:cxn>
                  <a:cxn ang="0">
                    <a:pos x="0" y="23"/>
                  </a:cxn>
                </a:cxnLst>
                <a:rect l="0" t="0" r="r" b="b"/>
                <a:pathLst>
                  <a:path w="52" h="51">
                    <a:moveTo>
                      <a:pt x="29" y="0"/>
                    </a:moveTo>
                    <a:lnTo>
                      <a:pt x="29" y="51"/>
                    </a:lnTo>
                    <a:lnTo>
                      <a:pt x="23" y="51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  <a:moveTo>
                      <a:pt x="0" y="23"/>
                    </a:moveTo>
                    <a:lnTo>
                      <a:pt x="52" y="23"/>
                    </a:lnTo>
                    <a:lnTo>
                      <a:pt x="52" y="28"/>
                    </a:lnTo>
                    <a:lnTo>
                      <a:pt x="0" y="2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09" name="Freeform 101"/>
              <p:cNvSpPr>
                <a:spLocks noEditPoints="1"/>
              </p:cNvSpPr>
              <p:nvPr/>
            </p:nvSpPr>
            <p:spPr bwMode="auto">
              <a:xfrm>
                <a:off x="2886" y="3012"/>
                <a:ext cx="52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52"/>
                  </a:cxn>
                  <a:cxn ang="0">
                    <a:pos x="26" y="0"/>
                  </a:cxn>
                  <a:cxn ang="0">
                    <a:pos x="0" y="26"/>
                  </a:cxn>
                  <a:cxn ang="0">
                    <a:pos x="52" y="26"/>
                  </a:cxn>
                  <a:cxn ang="0">
                    <a:pos x="0" y="26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26" y="52"/>
                    </a:lnTo>
                    <a:lnTo>
                      <a:pt x="26" y="0"/>
                    </a:lnTo>
                    <a:close/>
                    <a:moveTo>
                      <a:pt x="0" y="26"/>
                    </a:moveTo>
                    <a:lnTo>
                      <a:pt x="5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0" name="Freeform 102"/>
              <p:cNvSpPr>
                <a:spLocks noEditPoints="1"/>
              </p:cNvSpPr>
              <p:nvPr/>
            </p:nvSpPr>
            <p:spPr bwMode="auto">
              <a:xfrm>
                <a:off x="2886" y="3012"/>
                <a:ext cx="52" cy="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52"/>
                  </a:cxn>
                  <a:cxn ang="0">
                    <a:pos x="23" y="5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52" y="23"/>
                  </a:cxn>
                  <a:cxn ang="0">
                    <a:pos x="52" y="29"/>
                  </a:cxn>
                  <a:cxn ang="0">
                    <a:pos x="0" y="29"/>
                  </a:cxn>
                  <a:cxn ang="0">
                    <a:pos x="0" y="23"/>
                  </a:cxn>
                </a:cxnLst>
                <a:rect l="0" t="0" r="r" b="b"/>
                <a:pathLst>
                  <a:path w="52" h="52">
                    <a:moveTo>
                      <a:pt x="29" y="0"/>
                    </a:moveTo>
                    <a:lnTo>
                      <a:pt x="29" y="52"/>
                    </a:lnTo>
                    <a:lnTo>
                      <a:pt x="23" y="5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  <a:moveTo>
                      <a:pt x="0" y="23"/>
                    </a:moveTo>
                    <a:lnTo>
                      <a:pt x="52" y="23"/>
                    </a:lnTo>
                    <a:lnTo>
                      <a:pt x="52" y="29"/>
                    </a:lnTo>
                    <a:lnTo>
                      <a:pt x="0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1" name="Freeform 103"/>
              <p:cNvSpPr>
                <a:spLocks noEditPoints="1"/>
              </p:cNvSpPr>
              <p:nvPr/>
            </p:nvSpPr>
            <p:spPr bwMode="auto">
              <a:xfrm>
                <a:off x="3236" y="2895"/>
                <a:ext cx="52" cy="5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51"/>
                  </a:cxn>
                  <a:cxn ang="0">
                    <a:pos x="26" y="0"/>
                  </a:cxn>
                  <a:cxn ang="0">
                    <a:pos x="0" y="26"/>
                  </a:cxn>
                  <a:cxn ang="0">
                    <a:pos x="52" y="26"/>
                  </a:cxn>
                  <a:cxn ang="0">
                    <a:pos x="0" y="26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lnTo>
                      <a:pt x="26" y="51"/>
                    </a:lnTo>
                    <a:lnTo>
                      <a:pt x="26" y="0"/>
                    </a:lnTo>
                    <a:close/>
                    <a:moveTo>
                      <a:pt x="0" y="26"/>
                    </a:moveTo>
                    <a:lnTo>
                      <a:pt x="5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2" name="Freeform 104"/>
              <p:cNvSpPr>
                <a:spLocks noEditPoints="1"/>
              </p:cNvSpPr>
              <p:nvPr/>
            </p:nvSpPr>
            <p:spPr bwMode="auto">
              <a:xfrm>
                <a:off x="3236" y="2895"/>
                <a:ext cx="52" cy="5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51"/>
                  </a:cxn>
                  <a:cxn ang="0">
                    <a:pos x="23" y="51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52" y="23"/>
                  </a:cxn>
                  <a:cxn ang="0">
                    <a:pos x="52" y="28"/>
                  </a:cxn>
                  <a:cxn ang="0">
                    <a:pos x="0" y="28"/>
                  </a:cxn>
                  <a:cxn ang="0">
                    <a:pos x="0" y="23"/>
                  </a:cxn>
                </a:cxnLst>
                <a:rect l="0" t="0" r="r" b="b"/>
                <a:pathLst>
                  <a:path w="52" h="51">
                    <a:moveTo>
                      <a:pt x="29" y="0"/>
                    </a:moveTo>
                    <a:lnTo>
                      <a:pt x="29" y="51"/>
                    </a:lnTo>
                    <a:lnTo>
                      <a:pt x="23" y="51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  <a:moveTo>
                      <a:pt x="0" y="23"/>
                    </a:moveTo>
                    <a:lnTo>
                      <a:pt x="52" y="23"/>
                    </a:lnTo>
                    <a:lnTo>
                      <a:pt x="52" y="28"/>
                    </a:lnTo>
                    <a:lnTo>
                      <a:pt x="0" y="2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3" name="Freeform 105"/>
              <p:cNvSpPr>
                <a:spLocks noEditPoints="1"/>
              </p:cNvSpPr>
              <p:nvPr/>
            </p:nvSpPr>
            <p:spPr bwMode="auto">
              <a:xfrm>
                <a:off x="3587" y="2899"/>
                <a:ext cx="51" cy="5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2"/>
                  </a:cxn>
                  <a:cxn ang="0">
                    <a:pos x="25" y="0"/>
                  </a:cxn>
                  <a:cxn ang="0">
                    <a:pos x="0" y="26"/>
                  </a:cxn>
                  <a:cxn ang="0">
                    <a:pos x="51" y="26"/>
                  </a:cxn>
                  <a:cxn ang="0">
                    <a:pos x="0" y="26"/>
                  </a:cxn>
                </a:cxnLst>
                <a:rect l="0" t="0" r="r" b="b"/>
                <a:pathLst>
                  <a:path w="51" h="52">
                    <a:moveTo>
                      <a:pt x="25" y="0"/>
                    </a:moveTo>
                    <a:lnTo>
                      <a:pt x="25" y="52"/>
                    </a:lnTo>
                    <a:lnTo>
                      <a:pt x="25" y="0"/>
                    </a:lnTo>
                    <a:close/>
                    <a:moveTo>
                      <a:pt x="0" y="26"/>
                    </a:moveTo>
                    <a:lnTo>
                      <a:pt x="51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3A9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4" name="Freeform 106"/>
              <p:cNvSpPr>
                <a:spLocks noEditPoints="1"/>
              </p:cNvSpPr>
              <p:nvPr/>
            </p:nvSpPr>
            <p:spPr bwMode="auto">
              <a:xfrm>
                <a:off x="3587" y="2899"/>
                <a:ext cx="51" cy="5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2"/>
                  </a:cxn>
                  <a:cxn ang="0">
                    <a:pos x="22" y="52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0" y="23"/>
                  </a:cxn>
                  <a:cxn ang="0">
                    <a:pos x="51" y="23"/>
                  </a:cxn>
                  <a:cxn ang="0">
                    <a:pos x="51" y="29"/>
                  </a:cxn>
                  <a:cxn ang="0">
                    <a:pos x="0" y="29"/>
                  </a:cxn>
                  <a:cxn ang="0">
                    <a:pos x="0" y="23"/>
                  </a:cxn>
                </a:cxnLst>
                <a:rect l="0" t="0" r="r" b="b"/>
                <a:pathLst>
                  <a:path w="51" h="52">
                    <a:moveTo>
                      <a:pt x="28" y="0"/>
                    </a:moveTo>
                    <a:lnTo>
                      <a:pt x="28" y="52"/>
                    </a:lnTo>
                    <a:lnTo>
                      <a:pt x="22" y="52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  <a:moveTo>
                      <a:pt x="0" y="23"/>
                    </a:moveTo>
                    <a:lnTo>
                      <a:pt x="51" y="23"/>
                    </a:lnTo>
                    <a:lnTo>
                      <a:pt x="51" y="29"/>
                    </a:lnTo>
                    <a:lnTo>
                      <a:pt x="0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A5CB"/>
              </a:solidFill>
              <a:ln w="0" cap="flat">
                <a:solidFill>
                  <a:srgbClr val="8EA5C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5" name="Freeform 107"/>
              <p:cNvSpPr>
                <a:spLocks/>
              </p:cNvSpPr>
              <p:nvPr/>
            </p:nvSpPr>
            <p:spPr bwMode="auto">
              <a:xfrm>
                <a:off x="797" y="2842"/>
                <a:ext cx="2819" cy="17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01" y="16"/>
                  </a:cxn>
                  <a:cxn ang="0">
                    <a:pos x="1979" y="113"/>
                  </a:cxn>
                  <a:cxn ang="0">
                    <a:pos x="2954" y="160"/>
                  </a:cxn>
                  <a:cxn ang="0">
                    <a:pos x="3930" y="225"/>
                  </a:cxn>
                  <a:cxn ang="0">
                    <a:pos x="4905" y="256"/>
                  </a:cxn>
                  <a:cxn ang="0">
                    <a:pos x="5883" y="369"/>
                  </a:cxn>
                  <a:cxn ang="0">
                    <a:pos x="6858" y="449"/>
                  </a:cxn>
                  <a:cxn ang="0">
                    <a:pos x="7832" y="432"/>
                  </a:cxn>
                  <a:cxn ang="0">
                    <a:pos x="7856" y="456"/>
                  </a:cxn>
                  <a:cxn ang="0">
                    <a:pos x="7833" y="480"/>
                  </a:cxn>
                  <a:cxn ang="0">
                    <a:pos x="6855" y="496"/>
                  </a:cxn>
                  <a:cxn ang="0">
                    <a:pos x="5878" y="416"/>
                  </a:cxn>
                  <a:cxn ang="0">
                    <a:pos x="4904" y="304"/>
                  </a:cxn>
                  <a:cxn ang="0">
                    <a:pos x="3927" y="272"/>
                  </a:cxn>
                  <a:cxn ang="0">
                    <a:pos x="2951" y="208"/>
                  </a:cxn>
                  <a:cxn ang="0">
                    <a:pos x="1974" y="160"/>
                  </a:cxn>
                  <a:cxn ang="0">
                    <a:pos x="1000" y="64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5" y="0"/>
                  </a:cxn>
                </a:cxnLst>
                <a:rect l="0" t="0" r="r" b="b"/>
                <a:pathLst>
                  <a:path w="7857" h="496">
                    <a:moveTo>
                      <a:pt x="25" y="0"/>
                    </a:moveTo>
                    <a:lnTo>
                      <a:pt x="1001" y="16"/>
                    </a:lnTo>
                    <a:lnTo>
                      <a:pt x="1979" y="113"/>
                    </a:lnTo>
                    <a:lnTo>
                      <a:pt x="2954" y="160"/>
                    </a:lnTo>
                    <a:lnTo>
                      <a:pt x="3930" y="225"/>
                    </a:lnTo>
                    <a:lnTo>
                      <a:pt x="4905" y="256"/>
                    </a:lnTo>
                    <a:lnTo>
                      <a:pt x="5883" y="369"/>
                    </a:lnTo>
                    <a:lnTo>
                      <a:pt x="6858" y="449"/>
                    </a:lnTo>
                    <a:lnTo>
                      <a:pt x="7832" y="432"/>
                    </a:lnTo>
                    <a:cubicBezTo>
                      <a:pt x="7845" y="432"/>
                      <a:pt x="7856" y="443"/>
                      <a:pt x="7856" y="456"/>
                    </a:cubicBezTo>
                    <a:cubicBezTo>
                      <a:pt x="7857" y="469"/>
                      <a:pt x="7846" y="480"/>
                      <a:pt x="7833" y="480"/>
                    </a:cubicBezTo>
                    <a:lnTo>
                      <a:pt x="6855" y="496"/>
                    </a:lnTo>
                    <a:lnTo>
                      <a:pt x="5878" y="416"/>
                    </a:lnTo>
                    <a:lnTo>
                      <a:pt x="4904" y="304"/>
                    </a:lnTo>
                    <a:lnTo>
                      <a:pt x="3927" y="272"/>
                    </a:lnTo>
                    <a:lnTo>
                      <a:pt x="2951" y="208"/>
                    </a:lnTo>
                    <a:lnTo>
                      <a:pt x="1974" y="160"/>
                    </a:lnTo>
                    <a:lnTo>
                      <a:pt x="1000" y="64"/>
                    </a:lnTo>
                    <a:lnTo>
                      <a:pt x="24" y="48"/>
                    </a:lnTo>
                    <a:cubicBezTo>
                      <a:pt x="11" y="48"/>
                      <a:pt x="0" y="37"/>
                      <a:pt x="0" y="24"/>
                    </a:cubicBezTo>
                    <a:cubicBezTo>
                      <a:pt x="1" y="11"/>
                      <a:pt x="12" y="0"/>
                      <a:pt x="25" y="0"/>
                    </a:cubicBezTo>
                    <a:close/>
                  </a:path>
                </a:pathLst>
              </a:custGeom>
              <a:solidFill>
                <a:srgbClr val="6E548D"/>
              </a:solidFill>
              <a:ln w="9525" cap="flat">
                <a:solidFill>
                  <a:srgbClr val="6E548D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6" name="Freeform 108"/>
              <p:cNvSpPr>
                <a:spLocks noEditPoints="1"/>
              </p:cNvSpPr>
              <p:nvPr/>
            </p:nvSpPr>
            <p:spPr bwMode="auto">
              <a:xfrm>
                <a:off x="785" y="2828"/>
                <a:ext cx="52" cy="52"/>
              </a:xfrm>
              <a:custGeom>
                <a:avLst/>
                <a:gdLst/>
                <a:ahLst/>
                <a:cxnLst>
                  <a:cxn ang="0">
                    <a:pos x="52" y="52"/>
                  </a:cxn>
                  <a:cxn ang="0">
                    <a:pos x="0" y="0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52" y="0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0" y="0"/>
                    </a:lnTo>
                    <a:lnTo>
                      <a:pt x="52" y="52"/>
                    </a:lnTo>
                    <a:close/>
                    <a:moveTo>
                      <a:pt x="0" y="52"/>
                    </a:moveTo>
                    <a:lnTo>
                      <a:pt x="5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7" name="Freeform 109"/>
              <p:cNvSpPr>
                <a:spLocks noEditPoints="1"/>
              </p:cNvSpPr>
              <p:nvPr/>
            </p:nvSpPr>
            <p:spPr bwMode="auto">
              <a:xfrm>
                <a:off x="783" y="2826"/>
                <a:ext cx="56" cy="55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6" y="51"/>
                  </a:cxn>
                  <a:cxn ang="0">
                    <a:pos x="52" y="55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56" y="4"/>
                  </a:cxn>
                  <a:cxn ang="0">
                    <a:pos x="4" y="55"/>
                  </a:cxn>
                  <a:cxn ang="0">
                    <a:pos x="0" y="51"/>
                  </a:cxn>
                </a:cxnLst>
                <a:rect l="0" t="0" r="r" b="b"/>
                <a:pathLst>
                  <a:path w="56" h="55">
                    <a:moveTo>
                      <a:pt x="52" y="5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6" y="51"/>
                    </a:lnTo>
                    <a:lnTo>
                      <a:pt x="52" y="55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56" y="4"/>
                    </a:lnTo>
                    <a:lnTo>
                      <a:pt x="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8" name="Freeform 110"/>
              <p:cNvSpPr>
                <a:spLocks noEditPoints="1"/>
              </p:cNvSpPr>
              <p:nvPr/>
            </p:nvSpPr>
            <p:spPr bwMode="auto">
              <a:xfrm>
                <a:off x="1136" y="2833"/>
                <a:ext cx="51" cy="51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0" y="0"/>
                  </a:cxn>
                  <a:cxn ang="0">
                    <a:pos x="51" y="51"/>
                  </a:cxn>
                  <a:cxn ang="0">
                    <a:pos x="0" y="51"/>
                  </a:cxn>
                  <a:cxn ang="0">
                    <a:pos x="51" y="0"/>
                  </a:cxn>
                  <a:cxn ang="0">
                    <a:pos x="0" y="51"/>
                  </a:cxn>
                </a:cxnLst>
                <a:rect l="0" t="0" r="r" b="b"/>
                <a:pathLst>
                  <a:path w="51" h="51">
                    <a:moveTo>
                      <a:pt x="51" y="51"/>
                    </a:moveTo>
                    <a:lnTo>
                      <a:pt x="0" y="0"/>
                    </a:lnTo>
                    <a:lnTo>
                      <a:pt x="51" y="51"/>
                    </a:lnTo>
                    <a:close/>
                    <a:moveTo>
                      <a:pt x="0" y="51"/>
                    </a:move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19" name="Freeform 111"/>
              <p:cNvSpPr>
                <a:spLocks noEditPoints="1"/>
              </p:cNvSpPr>
              <p:nvPr/>
            </p:nvSpPr>
            <p:spPr bwMode="auto">
              <a:xfrm>
                <a:off x="1133" y="2830"/>
                <a:ext cx="56" cy="56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56" y="52"/>
                  </a:cxn>
                  <a:cxn ang="0">
                    <a:pos x="52" y="56"/>
                  </a:cxn>
                  <a:cxn ang="0">
                    <a:pos x="0" y="52"/>
                  </a:cxn>
                  <a:cxn ang="0">
                    <a:pos x="52" y="0"/>
                  </a:cxn>
                  <a:cxn ang="0">
                    <a:pos x="56" y="5"/>
                  </a:cxn>
                  <a:cxn ang="0">
                    <a:pos x="4" y="56"/>
                  </a:cxn>
                  <a:cxn ang="0">
                    <a:pos x="0" y="52"/>
                  </a:cxn>
                </a:cxnLst>
                <a:rect l="0" t="0" r="r" b="b"/>
                <a:pathLst>
                  <a:path w="56" h="56">
                    <a:moveTo>
                      <a:pt x="52" y="56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56" y="52"/>
                    </a:lnTo>
                    <a:lnTo>
                      <a:pt x="52" y="56"/>
                    </a:lnTo>
                    <a:close/>
                    <a:moveTo>
                      <a:pt x="0" y="52"/>
                    </a:moveTo>
                    <a:lnTo>
                      <a:pt x="52" y="0"/>
                    </a:lnTo>
                    <a:lnTo>
                      <a:pt x="56" y="5"/>
                    </a:lnTo>
                    <a:lnTo>
                      <a:pt x="4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0" name="Freeform 112"/>
              <p:cNvSpPr>
                <a:spLocks noEditPoints="1"/>
              </p:cNvSpPr>
              <p:nvPr/>
            </p:nvSpPr>
            <p:spPr bwMode="auto">
              <a:xfrm>
                <a:off x="1486" y="2865"/>
                <a:ext cx="51" cy="52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0" y="0"/>
                  </a:cxn>
                  <a:cxn ang="0">
                    <a:pos x="51" y="52"/>
                  </a:cxn>
                  <a:cxn ang="0">
                    <a:pos x="0" y="52"/>
                  </a:cxn>
                  <a:cxn ang="0">
                    <a:pos x="51" y="0"/>
                  </a:cxn>
                  <a:cxn ang="0">
                    <a:pos x="0" y="52"/>
                  </a:cxn>
                </a:cxnLst>
                <a:rect l="0" t="0" r="r" b="b"/>
                <a:pathLst>
                  <a:path w="51" h="52">
                    <a:moveTo>
                      <a:pt x="51" y="52"/>
                    </a:moveTo>
                    <a:lnTo>
                      <a:pt x="0" y="0"/>
                    </a:lnTo>
                    <a:lnTo>
                      <a:pt x="51" y="52"/>
                    </a:lnTo>
                    <a:close/>
                    <a:moveTo>
                      <a:pt x="0" y="52"/>
                    </a:moveTo>
                    <a:lnTo>
                      <a:pt x="51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1" name="Freeform 113"/>
              <p:cNvSpPr>
                <a:spLocks noEditPoints="1"/>
              </p:cNvSpPr>
              <p:nvPr/>
            </p:nvSpPr>
            <p:spPr bwMode="auto">
              <a:xfrm>
                <a:off x="1484" y="2864"/>
                <a:ext cx="55" cy="55"/>
              </a:xfrm>
              <a:custGeom>
                <a:avLst/>
                <a:gdLst/>
                <a:ahLst/>
                <a:cxnLst>
                  <a:cxn ang="0">
                    <a:pos x="51" y="5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5" y="51"/>
                  </a:cxn>
                  <a:cxn ang="0">
                    <a:pos x="51" y="55"/>
                  </a:cxn>
                  <a:cxn ang="0">
                    <a:pos x="0" y="51"/>
                  </a:cxn>
                  <a:cxn ang="0">
                    <a:pos x="51" y="0"/>
                  </a:cxn>
                  <a:cxn ang="0">
                    <a:pos x="55" y="3"/>
                  </a:cxn>
                  <a:cxn ang="0">
                    <a:pos x="3" y="55"/>
                  </a:cxn>
                  <a:cxn ang="0">
                    <a:pos x="0" y="51"/>
                  </a:cxn>
                </a:cxnLst>
                <a:rect l="0" t="0" r="r" b="b"/>
                <a:pathLst>
                  <a:path w="55" h="55">
                    <a:moveTo>
                      <a:pt x="51" y="55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5" y="51"/>
                    </a:lnTo>
                    <a:lnTo>
                      <a:pt x="51" y="55"/>
                    </a:lnTo>
                    <a:close/>
                    <a:moveTo>
                      <a:pt x="0" y="51"/>
                    </a:moveTo>
                    <a:lnTo>
                      <a:pt x="51" y="0"/>
                    </a:lnTo>
                    <a:lnTo>
                      <a:pt x="55" y="3"/>
                    </a:lnTo>
                    <a:lnTo>
                      <a:pt x="3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2" name="Freeform 114"/>
              <p:cNvSpPr>
                <a:spLocks noEditPoints="1"/>
              </p:cNvSpPr>
              <p:nvPr/>
            </p:nvSpPr>
            <p:spPr bwMode="auto">
              <a:xfrm>
                <a:off x="1836" y="2887"/>
                <a:ext cx="51" cy="51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0" y="0"/>
                  </a:cxn>
                  <a:cxn ang="0">
                    <a:pos x="51" y="51"/>
                  </a:cxn>
                  <a:cxn ang="0">
                    <a:pos x="0" y="51"/>
                  </a:cxn>
                  <a:cxn ang="0">
                    <a:pos x="51" y="0"/>
                  </a:cxn>
                  <a:cxn ang="0">
                    <a:pos x="0" y="51"/>
                  </a:cxn>
                </a:cxnLst>
                <a:rect l="0" t="0" r="r" b="b"/>
                <a:pathLst>
                  <a:path w="51" h="51">
                    <a:moveTo>
                      <a:pt x="51" y="51"/>
                    </a:moveTo>
                    <a:lnTo>
                      <a:pt x="0" y="0"/>
                    </a:lnTo>
                    <a:lnTo>
                      <a:pt x="51" y="51"/>
                    </a:lnTo>
                    <a:close/>
                    <a:moveTo>
                      <a:pt x="0" y="51"/>
                    </a:move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3" name="Freeform 115"/>
              <p:cNvSpPr>
                <a:spLocks noEditPoints="1"/>
              </p:cNvSpPr>
              <p:nvPr/>
            </p:nvSpPr>
            <p:spPr bwMode="auto">
              <a:xfrm>
                <a:off x="1834" y="2885"/>
                <a:ext cx="55" cy="56"/>
              </a:xfrm>
              <a:custGeom>
                <a:avLst/>
                <a:gdLst/>
                <a:ahLst/>
                <a:cxnLst>
                  <a:cxn ang="0">
                    <a:pos x="51" y="5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5" y="52"/>
                  </a:cxn>
                  <a:cxn ang="0">
                    <a:pos x="51" y="56"/>
                  </a:cxn>
                  <a:cxn ang="0">
                    <a:pos x="0" y="52"/>
                  </a:cxn>
                  <a:cxn ang="0">
                    <a:pos x="51" y="0"/>
                  </a:cxn>
                  <a:cxn ang="0">
                    <a:pos x="55" y="4"/>
                  </a:cxn>
                  <a:cxn ang="0">
                    <a:pos x="4" y="56"/>
                  </a:cxn>
                  <a:cxn ang="0">
                    <a:pos x="0" y="52"/>
                  </a:cxn>
                </a:cxnLst>
                <a:rect l="0" t="0" r="r" b="b"/>
                <a:pathLst>
                  <a:path w="55" h="56">
                    <a:moveTo>
                      <a:pt x="51" y="5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5" y="52"/>
                    </a:lnTo>
                    <a:lnTo>
                      <a:pt x="51" y="56"/>
                    </a:lnTo>
                    <a:close/>
                    <a:moveTo>
                      <a:pt x="0" y="52"/>
                    </a:moveTo>
                    <a:lnTo>
                      <a:pt x="51" y="0"/>
                    </a:lnTo>
                    <a:lnTo>
                      <a:pt x="55" y="4"/>
                    </a:lnTo>
                    <a:lnTo>
                      <a:pt x="4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4" name="Freeform 116"/>
              <p:cNvSpPr>
                <a:spLocks noEditPoints="1"/>
              </p:cNvSpPr>
              <p:nvPr/>
            </p:nvSpPr>
            <p:spPr bwMode="auto">
              <a:xfrm>
                <a:off x="2186" y="2908"/>
                <a:ext cx="52" cy="51"/>
              </a:xfrm>
              <a:custGeom>
                <a:avLst/>
                <a:gdLst/>
                <a:ahLst/>
                <a:cxnLst>
                  <a:cxn ang="0">
                    <a:pos x="52" y="51"/>
                  </a:cxn>
                  <a:cxn ang="0">
                    <a:pos x="0" y="0"/>
                  </a:cxn>
                  <a:cxn ang="0">
                    <a:pos x="52" y="51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0" y="51"/>
                  </a:cxn>
                </a:cxnLst>
                <a:rect l="0" t="0" r="r" b="b"/>
                <a:pathLst>
                  <a:path w="52" h="51">
                    <a:moveTo>
                      <a:pt x="52" y="51"/>
                    </a:moveTo>
                    <a:lnTo>
                      <a:pt x="0" y="0"/>
                    </a:lnTo>
                    <a:lnTo>
                      <a:pt x="52" y="51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5" name="Freeform 117"/>
              <p:cNvSpPr>
                <a:spLocks noEditPoints="1"/>
              </p:cNvSpPr>
              <p:nvPr/>
            </p:nvSpPr>
            <p:spPr bwMode="auto">
              <a:xfrm>
                <a:off x="2184" y="2906"/>
                <a:ext cx="55" cy="55"/>
              </a:xfrm>
              <a:custGeom>
                <a:avLst/>
                <a:gdLst/>
                <a:ahLst/>
                <a:cxnLst>
                  <a:cxn ang="0">
                    <a:pos x="51" y="55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5" y="51"/>
                  </a:cxn>
                  <a:cxn ang="0">
                    <a:pos x="51" y="55"/>
                  </a:cxn>
                  <a:cxn ang="0">
                    <a:pos x="0" y="51"/>
                  </a:cxn>
                  <a:cxn ang="0">
                    <a:pos x="51" y="0"/>
                  </a:cxn>
                  <a:cxn ang="0">
                    <a:pos x="55" y="4"/>
                  </a:cxn>
                  <a:cxn ang="0">
                    <a:pos x="4" y="55"/>
                  </a:cxn>
                  <a:cxn ang="0">
                    <a:pos x="0" y="51"/>
                  </a:cxn>
                </a:cxnLst>
                <a:rect l="0" t="0" r="r" b="b"/>
                <a:pathLst>
                  <a:path w="55" h="55">
                    <a:moveTo>
                      <a:pt x="51" y="5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5" y="51"/>
                    </a:lnTo>
                    <a:lnTo>
                      <a:pt x="51" y="55"/>
                    </a:lnTo>
                    <a:close/>
                    <a:moveTo>
                      <a:pt x="0" y="51"/>
                    </a:moveTo>
                    <a:lnTo>
                      <a:pt x="51" y="0"/>
                    </a:lnTo>
                    <a:lnTo>
                      <a:pt x="55" y="4"/>
                    </a:lnTo>
                    <a:lnTo>
                      <a:pt x="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6" name="Freeform 118"/>
              <p:cNvSpPr>
                <a:spLocks noEditPoints="1"/>
              </p:cNvSpPr>
              <p:nvPr/>
            </p:nvSpPr>
            <p:spPr bwMode="auto">
              <a:xfrm>
                <a:off x="2536" y="2918"/>
                <a:ext cx="52" cy="51"/>
              </a:xfrm>
              <a:custGeom>
                <a:avLst/>
                <a:gdLst/>
                <a:ahLst/>
                <a:cxnLst>
                  <a:cxn ang="0">
                    <a:pos x="52" y="51"/>
                  </a:cxn>
                  <a:cxn ang="0">
                    <a:pos x="0" y="0"/>
                  </a:cxn>
                  <a:cxn ang="0">
                    <a:pos x="52" y="51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0" y="51"/>
                  </a:cxn>
                </a:cxnLst>
                <a:rect l="0" t="0" r="r" b="b"/>
                <a:pathLst>
                  <a:path w="52" h="51">
                    <a:moveTo>
                      <a:pt x="52" y="51"/>
                    </a:moveTo>
                    <a:lnTo>
                      <a:pt x="0" y="0"/>
                    </a:lnTo>
                    <a:lnTo>
                      <a:pt x="52" y="51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7" name="Freeform 119"/>
              <p:cNvSpPr>
                <a:spLocks noEditPoints="1"/>
              </p:cNvSpPr>
              <p:nvPr/>
            </p:nvSpPr>
            <p:spPr bwMode="auto">
              <a:xfrm>
                <a:off x="2534" y="2916"/>
                <a:ext cx="56" cy="55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56" y="51"/>
                  </a:cxn>
                  <a:cxn ang="0">
                    <a:pos x="52" y="55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56" y="3"/>
                  </a:cxn>
                  <a:cxn ang="0">
                    <a:pos x="4" y="55"/>
                  </a:cxn>
                  <a:cxn ang="0">
                    <a:pos x="0" y="51"/>
                  </a:cxn>
                </a:cxnLst>
                <a:rect l="0" t="0" r="r" b="b"/>
                <a:pathLst>
                  <a:path w="56" h="55">
                    <a:moveTo>
                      <a:pt x="52" y="55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56" y="51"/>
                    </a:lnTo>
                    <a:lnTo>
                      <a:pt x="52" y="55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56" y="3"/>
                    </a:lnTo>
                    <a:lnTo>
                      <a:pt x="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8" name="Freeform 120"/>
              <p:cNvSpPr>
                <a:spLocks noEditPoints="1"/>
              </p:cNvSpPr>
              <p:nvPr/>
            </p:nvSpPr>
            <p:spPr bwMode="auto">
              <a:xfrm>
                <a:off x="2886" y="2962"/>
                <a:ext cx="52" cy="51"/>
              </a:xfrm>
              <a:custGeom>
                <a:avLst/>
                <a:gdLst/>
                <a:ahLst/>
                <a:cxnLst>
                  <a:cxn ang="0">
                    <a:pos x="52" y="51"/>
                  </a:cxn>
                  <a:cxn ang="0">
                    <a:pos x="0" y="0"/>
                  </a:cxn>
                  <a:cxn ang="0">
                    <a:pos x="52" y="51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0" y="51"/>
                  </a:cxn>
                </a:cxnLst>
                <a:rect l="0" t="0" r="r" b="b"/>
                <a:pathLst>
                  <a:path w="52" h="51">
                    <a:moveTo>
                      <a:pt x="52" y="51"/>
                    </a:moveTo>
                    <a:lnTo>
                      <a:pt x="0" y="0"/>
                    </a:lnTo>
                    <a:lnTo>
                      <a:pt x="52" y="51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29" name="Freeform 121"/>
              <p:cNvSpPr>
                <a:spLocks noEditPoints="1"/>
              </p:cNvSpPr>
              <p:nvPr/>
            </p:nvSpPr>
            <p:spPr bwMode="auto">
              <a:xfrm>
                <a:off x="2884" y="2960"/>
                <a:ext cx="56" cy="55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6" y="51"/>
                  </a:cxn>
                  <a:cxn ang="0">
                    <a:pos x="52" y="55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56" y="4"/>
                  </a:cxn>
                  <a:cxn ang="0">
                    <a:pos x="4" y="55"/>
                  </a:cxn>
                  <a:cxn ang="0">
                    <a:pos x="0" y="51"/>
                  </a:cxn>
                </a:cxnLst>
                <a:rect l="0" t="0" r="r" b="b"/>
                <a:pathLst>
                  <a:path w="56" h="55">
                    <a:moveTo>
                      <a:pt x="52" y="5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6" y="51"/>
                    </a:lnTo>
                    <a:lnTo>
                      <a:pt x="52" y="55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56" y="4"/>
                    </a:lnTo>
                    <a:lnTo>
                      <a:pt x="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0" name="Freeform 122"/>
              <p:cNvSpPr>
                <a:spLocks noEditPoints="1"/>
              </p:cNvSpPr>
              <p:nvPr/>
            </p:nvSpPr>
            <p:spPr bwMode="auto">
              <a:xfrm>
                <a:off x="3236" y="2985"/>
                <a:ext cx="52" cy="52"/>
              </a:xfrm>
              <a:custGeom>
                <a:avLst/>
                <a:gdLst/>
                <a:ahLst/>
                <a:cxnLst>
                  <a:cxn ang="0">
                    <a:pos x="52" y="52"/>
                  </a:cxn>
                  <a:cxn ang="0">
                    <a:pos x="0" y="0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52" y="0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0" y="0"/>
                    </a:lnTo>
                    <a:lnTo>
                      <a:pt x="52" y="52"/>
                    </a:lnTo>
                    <a:close/>
                    <a:moveTo>
                      <a:pt x="0" y="52"/>
                    </a:moveTo>
                    <a:lnTo>
                      <a:pt x="5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1" name="Freeform 123"/>
              <p:cNvSpPr>
                <a:spLocks noEditPoints="1"/>
              </p:cNvSpPr>
              <p:nvPr/>
            </p:nvSpPr>
            <p:spPr bwMode="auto">
              <a:xfrm>
                <a:off x="3234" y="2984"/>
                <a:ext cx="56" cy="55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6" y="51"/>
                  </a:cxn>
                  <a:cxn ang="0">
                    <a:pos x="52" y="55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56" y="4"/>
                  </a:cxn>
                  <a:cxn ang="0">
                    <a:pos x="4" y="55"/>
                  </a:cxn>
                  <a:cxn ang="0">
                    <a:pos x="0" y="51"/>
                  </a:cxn>
                </a:cxnLst>
                <a:rect l="0" t="0" r="r" b="b"/>
                <a:pathLst>
                  <a:path w="56" h="55">
                    <a:moveTo>
                      <a:pt x="52" y="5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6" y="51"/>
                    </a:lnTo>
                    <a:lnTo>
                      <a:pt x="52" y="55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56" y="4"/>
                    </a:lnTo>
                    <a:lnTo>
                      <a:pt x="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2" name="Freeform 124"/>
              <p:cNvSpPr>
                <a:spLocks noEditPoints="1"/>
              </p:cNvSpPr>
              <p:nvPr/>
            </p:nvSpPr>
            <p:spPr bwMode="auto">
              <a:xfrm>
                <a:off x="3587" y="2983"/>
                <a:ext cx="51" cy="52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0" y="0"/>
                  </a:cxn>
                  <a:cxn ang="0">
                    <a:pos x="51" y="52"/>
                  </a:cxn>
                  <a:cxn ang="0">
                    <a:pos x="0" y="52"/>
                  </a:cxn>
                  <a:cxn ang="0">
                    <a:pos x="51" y="0"/>
                  </a:cxn>
                  <a:cxn ang="0">
                    <a:pos x="0" y="52"/>
                  </a:cxn>
                </a:cxnLst>
                <a:rect l="0" t="0" r="r" b="b"/>
                <a:pathLst>
                  <a:path w="51" h="52">
                    <a:moveTo>
                      <a:pt x="51" y="52"/>
                    </a:moveTo>
                    <a:lnTo>
                      <a:pt x="0" y="0"/>
                    </a:lnTo>
                    <a:lnTo>
                      <a:pt x="51" y="52"/>
                    </a:lnTo>
                    <a:close/>
                    <a:moveTo>
                      <a:pt x="0" y="52"/>
                    </a:moveTo>
                    <a:lnTo>
                      <a:pt x="51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7158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3" name="Freeform 125"/>
              <p:cNvSpPr>
                <a:spLocks noEditPoints="1"/>
              </p:cNvSpPr>
              <p:nvPr/>
            </p:nvSpPr>
            <p:spPr bwMode="auto">
              <a:xfrm>
                <a:off x="3584" y="2982"/>
                <a:ext cx="56" cy="55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56" y="51"/>
                  </a:cxn>
                  <a:cxn ang="0">
                    <a:pos x="52" y="55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56" y="3"/>
                  </a:cxn>
                  <a:cxn ang="0">
                    <a:pos x="4" y="55"/>
                  </a:cxn>
                  <a:cxn ang="0">
                    <a:pos x="0" y="51"/>
                  </a:cxn>
                </a:cxnLst>
                <a:rect l="0" t="0" r="r" b="b"/>
                <a:pathLst>
                  <a:path w="56" h="55">
                    <a:moveTo>
                      <a:pt x="52" y="55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56" y="51"/>
                    </a:lnTo>
                    <a:lnTo>
                      <a:pt x="52" y="55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56" y="3"/>
                    </a:lnTo>
                    <a:lnTo>
                      <a:pt x="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6E548D"/>
              </a:solidFill>
              <a:ln w="0" cap="flat">
                <a:solidFill>
                  <a:srgbClr val="6E548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4" name="Freeform 126"/>
              <p:cNvSpPr>
                <a:spLocks/>
              </p:cNvSpPr>
              <p:nvPr/>
            </p:nvSpPr>
            <p:spPr bwMode="auto">
              <a:xfrm>
                <a:off x="797" y="2974"/>
                <a:ext cx="2819" cy="288"/>
              </a:xfrm>
              <a:custGeom>
                <a:avLst/>
                <a:gdLst/>
                <a:ahLst/>
                <a:cxnLst>
                  <a:cxn ang="0">
                    <a:pos x="19" y="753"/>
                  </a:cxn>
                  <a:cxn ang="0">
                    <a:pos x="995" y="433"/>
                  </a:cxn>
                  <a:cxn ang="0">
                    <a:pos x="1971" y="97"/>
                  </a:cxn>
                  <a:cxn ang="0">
                    <a:pos x="1976" y="96"/>
                  </a:cxn>
                  <a:cxn ang="0">
                    <a:pos x="2952" y="0"/>
                  </a:cxn>
                  <a:cxn ang="0">
                    <a:pos x="3931" y="31"/>
                  </a:cxn>
                  <a:cxn ang="0">
                    <a:pos x="3939" y="33"/>
                  </a:cxn>
                  <a:cxn ang="0">
                    <a:pos x="4915" y="385"/>
                  </a:cxn>
                  <a:cxn ang="0">
                    <a:pos x="4905" y="384"/>
                  </a:cxn>
                  <a:cxn ang="0">
                    <a:pos x="5881" y="320"/>
                  </a:cxn>
                  <a:cxn ang="0">
                    <a:pos x="6858" y="287"/>
                  </a:cxn>
                  <a:cxn ang="0">
                    <a:pos x="7832" y="192"/>
                  </a:cxn>
                  <a:cxn ang="0">
                    <a:pos x="7858" y="213"/>
                  </a:cxn>
                  <a:cxn ang="0">
                    <a:pos x="7837" y="239"/>
                  </a:cxn>
                  <a:cxn ang="0">
                    <a:pos x="6859" y="335"/>
                  </a:cxn>
                  <a:cxn ang="0">
                    <a:pos x="5884" y="367"/>
                  </a:cxn>
                  <a:cxn ang="0">
                    <a:pos x="4908" y="431"/>
                  </a:cxn>
                  <a:cxn ang="0">
                    <a:pos x="4898" y="430"/>
                  </a:cxn>
                  <a:cxn ang="0">
                    <a:pos x="3922" y="78"/>
                  </a:cxn>
                  <a:cxn ang="0">
                    <a:pos x="3930" y="79"/>
                  </a:cxn>
                  <a:cxn ang="0">
                    <a:pos x="2957" y="47"/>
                  </a:cxn>
                  <a:cxn ang="0">
                    <a:pos x="1981" y="143"/>
                  </a:cxn>
                  <a:cxn ang="0">
                    <a:pos x="1986" y="142"/>
                  </a:cxn>
                  <a:cxn ang="0">
                    <a:pos x="1010" y="478"/>
                  </a:cxn>
                  <a:cxn ang="0">
                    <a:pos x="34" y="798"/>
                  </a:cxn>
                  <a:cxn ang="0">
                    <a:pos x="4" y="783"/>
                  </a:cxn>
                  <a:cxn ang="0">
                    <a:pos x="19" y="753"/>
                  </a:cxn>
                </a:cxnLst>
                <a:rect l="0" t="0" r="r" b="b"/>
                <a:pathLst>
                  <a:path w="7860" h="802">
                    <a:moveTo>
                      <a:pt x="19" y="753"/>
                    </a:moveTo>
                    <a:lnTo>
                      <a:pt x="995" y="433"/>
                    </a:lnTo>
                    <a:lnTo>
                      <a:pt x="1971" y="97"/>
                    </a:lnTo>
                    <a:cubicBezTo>
                      <a:pt x="1972" y="96"/>
                      <a:pt x="1974" y="96"/>
                      <a:pt x="1976" y="96"/>
                    </a:cubicBezTo>
                    <a:lnTo>
                      <a:pt x="2952" y="0"/>
                    </a:lnTo>
                    <a:lnTo>
                      <a:pt x="3931" y="31"/>
                    </a:lnTo>
                    <a:cubicBezTo>
                      <a:pt x="3934" y="32"/>
                      <a:pt x="3936" y="32"/>
                      <a:pt x="3939" y="33"/>
                    </a:cubicBezTo>
                    <a:lnTo>
                      <a:pt x="4915" y="385"/>
                    </a:lnTo>
                    <a:lnTo>
                      <a:pt x="4905" y="384"/>
                    </a:lnTo>
                    <a:lnTo>
                      <a:pt x="5881" y="320"/>
                    </a:lnTo>
                    <a:lnTo>
                      <a:pt x="6858" y="287"/>
                    </a:lnTo>
                    <a:lnTo>
                      <a:pt x="7832" y="192"/>
                    </a:lnTo>
                    <a:cubicBezTo>
                      <a:pt x="7845" y="190"/>
                      <a:pt x="7857" y="200"/>
                      <a:pt x="7858" y="213"/>
                    </a:cubicBezTo>
                    <a:cubicBezTo>
                      <a:pt x="7860" y="226"/>
                      <a:pt x="7850" y="238"/>
                      <a:pt x="7837" y="239"/>
                    </a:cubicBezTo>
                    <a:lnTo>
                      <a:pt x="6859" y="335"/>
                    </a:lnTo>
                    <a:lnTo>
                      <a:pt x="5884" y="367"/>
                    </a:lnTo>
                    <a:lnTo>
                      <a:pt x="4908" y="431"/>
                    </a:lnTo>
                    <a:cubicBezTo>
                      <a:pt x="4905" y="432"/>
                      <a:pt x="4901" y="431"/>
                      <a:pt x="4898" y="430"/>
                    </a:cubicBezTo>
                    <a:lnTo>
                      <a:pt x="3922" y="78"/>
                    </a:lnTo>
                    <a:lnTo>
                      <a:pt x="3930" y="79"/>
                    </a:lnTo>
                    <a:lnTo>
                      <a:pt x="2957" y="47"/>
                    </a:lnTo>
                    <a:lnTo>
                      <a:pt x="1981" y="143"/>
                    </a:lnTo>
                    <a:lnTo>
                      <a:pt x="1986" y="142"/>
                    </a:lnTo>
                    <a:lnTo>
                      <a:pt x="1010" y="478"/>
                    </a:lnTo>
                    <a:lnTo>
                      <a:pt x="34" y="798"/>
                    </a:lnTo>
                    <a:cubicBezTo>
                      <a:pt x="21" y="802"/>
                      <a:pt x="8" y="796"/>
                      <a:pt x="4" y="783"/>
                    </a:cubicBezTo>
                    <a:cubicBezTo>
                      <a:pt x="0" y="770"/>
                      <a:pt x="6" y="757"/>
                      <a:pt x="19" y="753"/>
                    </a:cubicBezTo>
                    <a:close/>
                  </a:path>
                </a:pathLst>
              </a:custGeom>
              <a:solidFill>
                <a:srgbClr val="3D96AE"/>
              </a:solidFill>
              <a:ln w="9525" cap="flat">
                <a:solidFill>
                  <a:srgbClr val="3D96AE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5" name="Freeform 127"/>
              <p:cNvSpPr>
                <a:spLocks noEditPoints="1"/>
              </p:cNvSpPr>
              <p:nvPr/>
            </p:nvSpPr>
            <p:spPr bwMode="auto">
              <a:xfrm>
                <a:off x="785" y="3227"/>
                <a:ext cx="52" cy="52"/>
              </a:xfrm>
              <a:custGeom>
                <a:avLst/>
                <a:gdLst/>
                <a:ahLst/>
                <a:cxnLst>
                  <a:cxn ang="0">
                    <a:pos x="52" y="52"/>
                  </a:cxn>
                  <a:cxn ang="0">
                    <a:pos x="0" y="0"/>
                  </a:cxn>
                  <a:cxn ang="0">
                    <a:pos x="52" y="52"/>
                  </a:cxn>
                  <a:cxn ang="0">
                    <a:pos x="26" y="0"/>
                  </a:cxn>
                  <a:cxn ang="0">
                    <a:pos x="26" y="52"/>
                  </a:cxn>
                  <a:cxn ang="0">
                    <a:pos x="26" y="0"/>
                  </a:cxn>
                  <a:cxn ang="0">
                    <a:pos x="0" y="52"/>
                  </a:cxn>
                  <a:cxn ang="0">
                    <a:pos x="52" y="0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0" y="0"/>
                    </a:lnTo>
                    <a:lnTo>
                      <a:pt x="52" y="52"/>
                    </a:lnTo>
                    <a:close/>
                    <a:moveTo>
                      <a:pt x="26" y="0"/>
                    </a:moveTo>
                    <a:lnTo>
                      <a:pt x="26" y="52"/>
                    </a:lnTo>
                    <a:lnTo>
                      <a:pt x="26" y="0"/>
                    </a:lnTo>
                    <a:close/>
                    <a:moveTo>
                      <a:pt x="0" y="52"/>
                    </a:moveTo>
                    <a:lnTo>
                      <a:pt x="5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6" name="Freeform 128"/>
              <p:cNvSpPr>
                <a:spLocks noEditPoints="1"/>
              </p:cNvSpPr>
              <p:nvPr/>
            </p:nvSpPr>
            <p:spPr bwMode="auto">
              <a:xfrm>
                <a:off x="783" y="3225"/>
                <a:ext cx="56" cy="56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6" y="51"/>
                  </a:cxn>
                  <a:cxn ang="0">
                    <a:pos x="52" y="56"/>
                  </a:cxn>
                  <a:cxn ang="0">
                    <a:pos x="31" y="2"/>
                  </a:cxn>
                  <a:cxn ang="0">
                    <a:pos x="31" y="54"/>
                  </a:cxn>
                  <a:cxn ang="0">
                    <a:pos x="25" y="54"/>
                  </a:cxn>
                  <a:cxn ang="0">
                    <a:pos x="25" y="2"/>
                  </a:cxn>
                  <a:cxn ang="0">
                    <a:pos x="31" y="2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56" y="4"/>
                  </a:cxn>
                  <a:cxn ang="0">
                    <a:pos x="4" y="56"/>
                  </a:cxn>
                  <a:cxn ang="0">
                    <a:pos x="0" y="51"/>
                  </a:cxn>
                </a:cxnLst>
                <a:rect l="0" t="0" r="r" b="b"/>
                <a:pathLst>
                  <a:path w="56" h="56">
                    <a:moveTo>
                      <a:pt x="52" y="5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6" y="51"/>
                    </a:lnTo>
                    <a:lnTo>
                      <a:pt x="52" y="56"/>
                    </a:lnTo>
                    <a:close/>
                    <a:moveTo>
                      <a:pt x="31" y="2"/>
                    </a:moveTo>
                    <a:lnTo>
                      <a:pt x="31" y="54"/>
                    </a:lnTo>
                    <a:lnTo>
                      <a:pt x="25" y="54"/>
                    </a:lnTo>
                    <a:lnTo>
                      <a:pt x="25" y="2"/>
                    </a:lnTo>
                    <a:lnTo>
                      <a:pt x="31" y="2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56" y="4"/>
                    </a:lnTo>
                    <a:lnTo>
                      <a:pt x="4" y="5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7" name="Freeform 129"/>
              <p:cNvSpPr>
                <a:spLocks noEditPoints="1"/>
              </p:cNvSpPr>
              <p:nvPr/>
            </p:nvSpPr>
            <p:spPr bwMode="auto">
              <a:xfrm>
                <a:off x="1136" y="3114"/>
                <a:ext cx="51" cy="52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0" y="0"/>
                  </a:cxn>
                  <a:cxn ang="0">
                    <a:pos x="51" y="52"/>
                  </a:cxn>
                  <a:cxn ang="0">
                    <a:pos x="25" y="0"/>
                  </a:cxn>
                  <a:cxn ang="0">
                    <a:pos x="25" y="52"/>
                  </a:cxn>
                  <a:cxn ang="0">
                    <a:pos x="25" y="0"/>
                  </a:cxn>
                  <a:cxn ang="0">
                    <a:pos x="0" y="52"/>
                  </a:cxn>
                  <a:cxn ang="0">
                    <a:pos x="51" y="0"/>
                  </a:cxn>
                  <a:cxn ang="0">
                    <a:pos x="0" y="52"/>
                  </a:cxn>
                </a:cxnLst>
                <a:rect l="0" t="0" r="r" b="b"/>
                <a:pathLst>
                  <a:path w="51" h="52">
                    <a:moveTo>
                      <a:pt x="51" y="52"/>
                    </a:moveTo>
                    <a:lnTo>
                      <a:pt x="0" y="0"/>
                    </a:lnTo>
                    <a:lnTo>
                      <a:pt x="51" y="52"/>
                    </a:lnTo>
                    <a:close/>
                    <a:moveTo>
                      <a:pt x="25" y="0"/>
                    </a:moveTo>
                    <a:lnTo>
                      <a:pt x="25" y="52"/>
                    </a:lnTo>
                    <a:lnTo>
                      <a:pt x="25" y="0"/>
                    </a:lnTo>
                    <a:close/>
                    <a:moveTo>
                      <a:pt x="0" y="52"/>
                    </a:moveTo>
                    <a:lnTo>
                      <a:pt x="51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8" name="Freeform 130"/>
              <p:cNvSpPr>
                <a:spLocks noEditPoints="1"/>
              </p:cNvSpPr>
              <p:nvPr/>
            </p:nvSpPr>
            <p:spPr bwMode="auto">
              <a:xfrm>
                <a:off x="1133" y="3112"/>
                <a:ext cx="56" cy="56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6" y="51"/>
                  </a:cxn>
                  <a:cxn ang="0">
                    <a:pos x="52" y="56"/>
                  </a:cxn>
                  <a:cxn ang="0">
                    <a:pos x="31" y="2"/>
                  </a:cxn>
                  <a:cxn ang="0">
                    <a:pos x="31" y="54"/>
                  </a:cxn>
                  <a:cxn ang="0">
                    <a:pos x="26" y="54"/>
                  </a:cxn>
                  <a:cxn ang="0">
                    <a:pos x="26" y="2"/>
                  </a:cxn>
                  <a:cxn ang="0">
                    <a:pos x="31" y="2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56" y="4"/>
                  </a:cxn>
                  <a:cxn ang="0">
                    <a:pos x="4" y="56"/>
                  </a:cxn>
                  <a:cxn ang="0">
                    <a:pos x="0" y="51"/>
                  </a:cxn>
                </a:cxnLst>
                <a:rect l="0" t="0" r="r" b="b"/>
                <a:pathLst>
                  <a:path w="56" h="56">
                    <a:moveTo>
                      <a:pt x="52" y="5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6" y="51"/>
                    </a:lnTo>
                    <a:lnTo>
                      <a:pt x="52" y="56"/>
                    </a:lnTo>
                    <a:close/>
                    <a:moveTo>
                      <a:pt x="31" y="2"/>
                    </a:moveTo>
                    <a:lnTo>
                      <a:pt x="31" y="54"/>
                    </a:lnTo>
                    <a:lnTo>
                      <a:pt x="26" y="54"/>
                    </a:lnTo>
                    <a:lnTo>
                      <a:pt x="26" y="2"/>
                    </a:lnTo>
                    <a:lnTo>
                      <a:pt x="31" y="2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56" y="4"/>
                    </a:lnTo>
                    <a:lnTo>
                      <a:pt x="4" y="5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39" name="Freeform 131"/>
              <p:cNvSpPr>
                <a:spLocks noEditPoints="1"/>
              </p:cNvSpPr>
              <p:nvPr/>
            </p:nvSpPr>
            <p:spPr bwMode="auto">
              <a:xfrm>
                <a:off x="1486" y="2997"/>
                <a:ext cx="51" cy="51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0" y="0"/>
                  </a:cxn>
                  <a:cxn ang="0">
                    <a:pos x="51" y="51"/>
                  </a:cxn>
                  <a:cxn ang="0">
                    <a:pos x="26" y="0"/>
                  </a:cxn>
                  <a:cxn ang="0">
                    <a:pos x="26" y="51"/>
                  </a:cxn>
                  <a:cxn ang="0">
                    <a:pos x="26" y="0"/>
                  </a:cxn>
                  <a:cxn ang="0">
                    <a:pos x="0" y="51"/>
                  </a:cxn>
                  <a:cxn ang="0">
                    <a:pos x="51" y="0"/>
                  </a:cxn>
                  <a:cxn ang="0">
                    <a:pos x="0" y="51"/>
                  </a:cxn>
                </a:cxnLst>
                <a:rect l="0" t="0" r="r" b="b"/>
                <a:pathLst>
                  <a:path w="51" h="51">
                    <a:moveTo>
                      <a:pt x="51" y="51"/>
                    </a:moveTo>
                    <a:lnTo>
                      <a:pt x="0" y="0"/>
                    </a:lnTo>
                    <a:lnTo>
                      <a:pt x="51" y="51"/>
                    </a:lnTo>
                    <a:close/>
                    <a:moveTo>
                      <a:pt x="26" y="0"/>
                    </a:moveTo>
                    <a:lnTo>
                      <a:pt x="26" y="51"/>
                    </a:lnTo>
                    <a:lnTo>
                      <a:pt x="26" y="0"/>
                    </a:lnTo>
                    <a:close/>
                    <a:moveTo>
                      <a:pt x="0" y="51"/>
                    </a:move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0" name="Freeform 132"/>
              <p:cNvSpPr>
                <a:spLocks noEditPoints="1"/>
              </p:cNvSpPr>
              <p:nvPr/>
            </p:nvSpPr>
            <p:spPr bwMode="auto">
              <a:xfrm>
                <a:off x="1484" y="2995"/>
                <a:ext cx="55" cy="55"/>
              </a:xfrm>
              <a:custGeom>
                <a:avLst/>
                <a:gdLst/>
                <a:ahLst/>
                <a:cxnLst>
                  <a:cxn ang="0">
                    <a:pos x="51" y="55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55" y="51"/>
                  </a:cxn>
                  <a:cxn ang="0">
                    <a:pos x="51" y="55"/>
                  </a:cxn>
                  <a:cxn ang="0">
                    <a:pos x="30" y="2"/>
                  </a:cxn>
                  <a:cxn ang="0">
                    <a:pos x="30" y="53"/>
                  </a:cxn>
                  <a:cxn ang="0">
                    <a:pos x="25" y="53"/>
                  </a:cxn>
                  <a:cxn ang="0">
                    <a:pos x="25" y="2"/>
                  </a:cxn>
                  <a:cxn ang="0">
                    <a:pos x="30" y="2"/>
                  </a:cxn>
                  <a:cxn ang="0">
                    <a:pos x="0" y="51"/>
                  </a:cxn>
                  <a:cxn ang="0">
                    <a:pos x="51" y="0"/>
                  </a:cxn>
                  <a:cxn ang="0">
                    <a:pos x="55" y="4"/>
                  </a:cxn>
                  <a:cxn ang="0">
                    <a:pos x="3" y="55"/>
                  </a:cxn>
                  <a:cxn ang="0">
                    <a:pos x="0" y="51"/>
                  </a:cxn>
                </a:cxnLst>
                <a:rect l="0" t="0" r="r" b="b"/>
                <a:pathLst>
                  <a:path w="55" h="55">
                    <a:moveTo>
                      <a:pt x="51" y="55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55" y="51"/>
                    </a:lnTo>
                    <a:lnTo>
                      <a:pt x="51" y="55"/>
                    </a:lnTo>
                    <a:close/>
                    <a:moveTo>
                      <a:pt x="30" y="2"/>
                    </a:moveTo>
                    <a:lnTo>
                      <a:pt x="30" y="53"/>
                    </a:lnTo>
                    <a:lnTo>
                      <a:pt x="25" y="53"/>
                    </a:lnTo>
                    <a:lnTo>
                      <a:pt x="25" y="2"/>
                    </a:lnTo>
                    <a:lnTo>
                      <a:pt x="30" y="2"/>
                    </a:lnTo>
                    <a:close/>
                    <a:moveTo>
                      <a:pt x="0" y="51"/>
                    </a:moveTo>
                    <a:lnTo>
                      <a:pt x="51" y="0"/>
                    </a:lnTo>
                    <a:lnTo>
                      <a:pt x="55" y="4"/>
                    </a:lnTo>
                    <a:lnTo>
                      <a:pt x="3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1" name="Freeform 133"/>
              <p:cNvSpPr>
                <a:spLocks noEditPoints="1"/>
              </p:cNvSpPr>
              <p:nvPr/>
            </p:nvSpPr>
            <p:spPr bwMode="auto">
              <a:xfrm>
                <a:off x="1836" y="2958"/>
                <a:ext cx="51" cy="52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0" y="0"/>
                  </a:cxn>
                  <a:cxn ang="0">
                    <a:pos x="51" y="52"/>
                  </a:cxn>
                  <a:cxn ang="0">
                    <a:pos x="26" y="0"/>
                  </a:cxn>
                  <a:cxn ang="0">
                    <a:pos x="26" y="52"/>
                  </a:cxn>
                  <a:cxn ang="0">
                    <a:pos x="26" y="0"/>
                  </a:cxn>
                  <a:cxn ang="0">
                    <a:pos x="0" y="52"/>
                  </a:cxn>
                  <a:cxn ang="0">
                    <a:pos x="51" y="0"/>
                  </a:cxn>
                  <a:cxn ang="0">
                    <a:pos x="0" y="52"/>
                  </a:cxn>
                </a:cxnLst>
                <a:rect l="0" t="0" r="r" b="b"/>
                <a:pathLst>
                  <a:path w="51" h="52">
                    <a:moveTo>
                      <a:pt x="51" y="52"/>
                    </a:moveTo>
                    <a:lnTo>
                      <a:pt x="0" y="0"/>
                    </a:lnTo>
                    <a:lnTo>
                      <a:pt x="51" y="52"/>
                    </a:lnTo>
                    <a:close/>
                    <a:moveTo>
                      <a:pt x="26" y="0"/>
                    </a:moveTo>
                    <a:lnTo>
                      <a:pt x="26" y="52"/>
                    </a:lnTo>
                    <a:lnTo>
                      <a:pt x="26" y="0"/>
                    </a:lnTo>
                    <a:close/>
                    <a:moveTo>
                      <a:pt x="0" y="52"/>
                    </a:moveTo>
                    <a:lnTo>
                      <a:pt x="51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2" name="Freeform 134"/>
              <p:cNvSpPr>
                <a:spLocks noEditPoints="1"/>
              </p:cNvSpPr>
              <p:nvPr/>
            </p:nvSpPr>
            <p:spPr bwMode="auto">
              <a:xfrm>
                <a:off x="1834" y="2956"/>
                <a:ext cx="55" cy="56"/>
              </a:xfrm>
              <a:custGeom>
                <a:avLst/>
                <a:gdLst/>
                <a:ahLst/>
                <a:cxnLst>
                  <a:cxn ang="0">
                    <a:pos x="51" y="5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5" y="52"/>
                  </a:cxn>
                  <a:cxn ang="0">
                    <a:pos x="51" y="56"/>
                  </a:cxn>
                  <a:cxn ang="0">
                    <a:pos x="31" y="2"/>
                  </a:cxn>
                  <a:cxn ang="0">
                    <a:pos x="31" y="54"/>
                  </a:cxn>
                  <a:cxn ang="0">
                    <a:pos x="25" y="54"/>
                  </a:cxn>
                  <a:cxn ang="0">
                    <a:pos x="25" y="2"/>
                  </a:cxn>
                  <a:cxn ang="0">
                    <a:pos x="31" y="2"/>
                  </a:cxn>
                  <a:cxn ang="0">
                    <a:pos x="0" y="52"/>
                  </a:cxn>
                  <a:cxn ang="0">
                    <a:pos x="51" y="0"/>
                  </a:cxn>
                  <a:cxn ang="0">
                    <a:pos x="55" y="4"/>
                  </a:cxn>
                  <a:cxn ang="0">
                    <a:pos x="4" y="56"/>
                  </a:cxn>
                  <a:cxn ang="0">
                    <a:pos x="0" y="52"/>
                  </a:cxn>
                </a:cxnLst>
                <a:rect l="0" t="0" r="r" b="b"/>
                <a:pathLst>
                  <a:path w="55" h="56">
                    <a:moveTo>
                      <a:pt x="51" y="5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5" y="52"/>
                    </a:lnTo>
                    <a:lnTo>
                      <a:pt x="51" y="56"/>
                    </a:lnTo>
                    <a:close/>
                    <a:moveTo>
                      <a:pt x="31" y="2"/>
                    </a:moveTo>
                    <a:lnTo>
                      <a:pt x="31" y="54"/>
                    </a:lnTo>
                    <a:lnTo>
                      <a:pt x="25" y="54"/>
                    </a:lnTo>
                    <a:lnTo>
                      <a:pt x="25" y="2"/>
                    </a:lnTo>
                    <a:lnTo>
                      <a:pt x="31" y="2"/>
                    </a:lnTo>
                    <a:close/>
                    <a:moveTo>
                      <a:pt x="0" y="52"/>
                    </a:moveTo>
                    <a:lnTo>
                      <a:pt x="51" y="0"/>
                    </a:lnTo>
                    <a:lnTo>
                      <a:pt x="55" y="4"/>
                    </a:lnTo>
                    <a:lnTo>
                      <a:pt x="4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3" name="Freeform 135"/>
              <p:cNvSpPr>
                <a:spLocks noEditPoints="1"/>
              </p:cNvSpPr>
              <p:nvPr/>
            </p:nvSpPr>
            <p:spPr bwMode="auto">
              <a:xfrm>
                <a:off x="2186" y="2973"/>
                <a:ext cx="52" cy="51"/>
              </a:xfrm>
              <a:custGeom>
                <a:avLst/>
                <a:gdLst/>
                <a:ahLst/>
                <a:cxnLst>
                  <a:cxn ang="0">
                    <a:pos x="52" y="51"/>
                  </a:cxn>
                  <a:cxn ang="0">
                    <a:pos x="0" y="0"/>
                  </a:cxn>
                  <a:cxn ang="0">
                    <a:pos x="52" y="51"/>
                  </a:cxn>
                  <a:cxn ang="0">
                    <a:pos x="26" y="0"/>
                  </a:cxn>
                  <a:cxn ang="0">
                    <a:pos x="26" y="51"/>
                  </a:cxn>
                  <a:cxn ang="0">
                    <a:pos x="26" y="0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0" y="51"/>
                  </a:cxn>
                </a:cxnLst>
                <a:rect l="0" t="0" r="r" b="b"/>
                <a:pathLst>
                  <a:path w="52" h="51">
                    <a:moveTo>
                      <a:pt x="52" y="51"/>
                    </a:moveTo>
                    <a:lnTo>
                      <a:pt x="0" y="0"/>
                    </a:lnTo>
                    <a:lnTo>
                      <a:pt x="52" y="51"/>
                    </a:lnTo>
                    <a:close/>
                    <a:moveTo>
                      <a:pt x="26" y="0"/>
                    </a:moveTo>
                    <a:lnTo>
                      <a:pt x="26" y="51"/>
                    </a:lnTo>
                    <a:lnTo>
                      <a:pt x="26" y="0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4" name="Freeform 136"/>
              <p:cNvSpPr>
                <a:spLocks noEditPoints="1"/>
              </p:cNvSpPr>
              <p:nvPr/>
            </p:nvSpPr>
            <p:spPr bwMode="auto">
              <a:xfrm>
                <a:off x="2184" y="2970"/>
                <a:ext cx="55" cy="56"/>
              </a:xfrm>
              <a:custGeom>
                <a:avLst/>
                <a:gdLst/>
                <a:ahLst/>
                <a:cxnLst>
                  <a:cxn ang="0">
                    <a:pos x="51" y="56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55" y="52"/>
                  </a:cxn>
                  <a:cxn ang="0">
                    <a:pos x="51" y="56"/>
                  </a:cxn>
                  <a:cxn ang="0">
                    <a:pos x="31" y="3"/>
                  </a:cxn>
                  <a:cxn ang="0">
                    <a:pos x="31" y="54"/>
                  </a:cxn>
                  <a:cxn ang="0">
                    <a:pos x="25" y="54"/>
                  </a:cxn>
                  <a:cxn ang="0">
                    <a:pos x="25" y="3"/>
                  </a:cxn>
                  <a:cxn ang="0">
                    <a:pos x="31" y="3"/>
                  </a:cxn>
                  <a:cxn ang="0">
                    <a:pos x="0" y="52"/>
                  </a:cxn>
                  <a:cxn ang="0">
                    <a:pos x="51" y="0"/>
                  </a:cxn>
                  <a:cxn ang="0">
                    <a:pos x="55" y="5"/>
                  </a:cxn>
                  <a:cxn ang="0">
                    <a:pos x="4" y="56"/>
                  </a:cxn>
                  <a:cxn ang="0">
                    <a:pos x="0" y="52"/>
                  </a:cxn>
                </a:cxnLst>
                <a:rect l="0" t="0" r="r" b="b"/>
                <a:pathLst>
                  <a:path w="55" h="56">
                    <a:moveTo>
                      <a:pt x="51" y="56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55" y="52"/>
                    </a:lnTo>
                    <a:lnTo>
                      <a:pt x="51" y="56"/>
                    </a:lnTo>
                    <a:close/>
                    <a:moveTo>
                      <a:pt x="31" y="3"/>
                    </a:moveTo>
                    <a:lnTo>
                      <a:pt x="31" y="54"/>
                    </a:lnTo>
                    <a:lnTo>
                      <a:pt x="25" y="54"/>
                    </a:lnTo>
                    <a:lnTo>
                      <a:pt x="25" y="3"/>
                    </a:lnTo>
                    <a:lnTo>
                      <a:pt x="31" y="3"/>
                    </a:lnTo>
                    <a:close/>
                    <a:moveTo>
                      <a:pt x="0" y="52"/>
                    </a:moveTo>
                    <a:lnTo>
                      <a:pt x="51" y="0"/>
                    </a:lnTo>
                    <a:lnTo>
                      <a:pt x="55" y="5"/>
                    </a:lnTo>
                    <a:lnTo>
                      <a:pt x="4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5" name="Freeform 137"/>
              <p:cNvSpPr>
                <a:spLocks noEditPoints="1"/>
              </p:cNvSpPr>
              <p:nvPr/>
            </p:nvSpPr>
            <p:spPr bwMode="auto">
              <a:xfrm>
                <a:off x="2536" y="3100"/>
                <a:ext cx="52" cy="51"/>
              </a:xfrm>
              <a:custGeom>
                <a:avLst/>
                <a:gdLst/>
                <a:ahLst/>
                <a:cxnLst>
                  <a:cxn ang="0">
                    <a:pos x="52" y="51"/>
                  </a:cxn>
                  <a:cxn ang="0">
                    <a:pos x="0" y="0"/>
                  </a:cxn>
                  <a:cxn ang="0">
                    <a:pos x="52" y="51"/>
                  </a:cxn>
                  <a:cxn ang="0">
                    <a:pos x="26" y="0"/>
                  </a:cxn>
                  <a:cxn ang="0">
                    <a:pos x="26" y="51"/>
                  </a:cxn>
                  <a:cxn ang="0">
                    <a:pos x="26" y="0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0" y="51"/>
                  </a:cxn>
                </a:cxnLst>
                <a:rect l="0" t="0" r="r" b="b"/>
                <a:pathLst>
                  <a:path w="52" h="51">
                    <a:moveTo>
                      <a:pt x="52" y="51"/>
                    </a:moveTo>
                    <a:lnTo>
                      <a:pt x="0" y="0"/>
                    </a:lnTo>
                    <a:lnTo>
                      <a:pt x="52" y="51"/>
                    </a:lnTo>
                    <a:close/>
                    <a:moveTo>
                      <a:pt x="26" y="0"/>
                    </a:moveTo>
                    <a:lnTo>
                      <a:pt x="26" y="51"/>
                    </a:lnTo>
                    <a:lnTo>
                      <a:pt x="26" y="0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6" name="Freeform 138"/>
              <p:cNvSpPr>
                <a:spLocks noEditPoints="1"/>
              </p:cNvSpPr>
              <p:nvPr/>
            </p:nvSpPr>
            <p:spPr bwMode="auto">
              <a:xfrm>
                <a:off x="2534" y="3097"/>
                <a:ext cx="56" cy="56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56" y="52"/>
                  </a:cxn>
                  <a:cxn ang="0">
                    <a:pos x="52" y="56"/>
                  </a:cxn>
                  <a:cxn ang="0">
                    <a:pos x="31" y="3"/>
                  </a:cxn>
                  <a:cxn ang="0">
                    <a:pos x="31" y="54"/>
                  </a:cxn>
                  <a:cxn ang="0">
                    <a:pos x="25" y="54"/>
                  </a:cxn>
                  <a:cxn ang="0">
                    <a:pos x="25" y="3"/>
                  </a:cxn>
                  <a:cxn ang="0">
                    <a:pos x="31" y="3"/>
                  </a:cxn>
                  <a:cxn ang="0">
                    <a:pos x="0" y="52"/>
                  </a:cxn>
                  <a:cxn ang="0">
                    <a:pos x="52" y="0"/>
                  </a:cxn>
                  <a:cxn ang="0">
                    <a:pos x="56" y="5"/>
                  </a:cxn>
                  <a:cxn ang="0">
                    <a:pos x="4" y="56"/>
                  </a:cxn>
                  <a:cxn ang="0">
                    <a:pos x="0" y="52"/>
                  </a:cxn>
                </a:cxnLst>
                <a:rect l="0" t="0" r="r" b="b"/>
                <a:pathLst>
                  <a:path w="56" h="56">
                    <a:moveTo>
                      <a:pt x="52" y="56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56" y="52"/>
                    </a:lnTo>
                    <a:lnTo>
                      <a:pt x="52" y="56"/>
                    </a:lnTo>
                    <a:close/>
                    <a:moveTo>
                      <a:pt x="31" y="3"/>
                    </a:moveTo>
                    <a:lnTo>
                      <a:pt x="31" y="54"/>
                    </a:lnTo>
                    <a:lnTo>
                      <a:pt x="25" y="54"/>
                    </a:lnTo>
                    <a:lnTo>
                      <a:pt x="25" y="3"/>
                    </a:lnTo>
                    <a:lnTo>
                      <a:pt x="31" y="3"/>
                    </a:lnTo>
                    <a:close/>
                    <a:moveTo>
                      <a:pt x="0" y="52"/>
                    </a:moveTo>
                    <a:lnTo>
                      <a:pt x="52" y="0"/>
                    </a:lnTo>
                    <a:lnTo>
                      <a:pt x="56" y="5"/>
                    </a:lnTo>
                    <a:lnTo>
                      <a:pt x="4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7" name="Freeform 139"/>
              <p:cNvSpPr>
                <a:spLocks noEditPoints="1"/>
              </p:cNvSpPr>
              <p:nvPr/>
            </p:nvSpPr>
            <p:spPr bwMode="auto">
              <a:xfrm>
                <a:off x="2886" y="3073"/>
                <a:ext cx="52" cy="52"/>
              </a:xfrm>
              <a:custGeom>
                <a:avLst/>
                <a:gdLst/>
                <a:ahLst/>
                <a:cxnLst>
                  <a:cxn ang="0">
                    <a:pos x="52" y="52"/>
                  </a:cxn>
                  <a:cxn ang="0">
                    <a:pos x="0" y="0"/>
                  </a:cxn>
                  <a:cxn ang="0">
                    <a:pos x="52" y="52"/>
                  </a:cxn>
                  <a:cxn ang="0">
                    <a:pos x="26" y="0"/>
                  </a:cxn>
                  <a:cxn ang="0">
                    <a:pos x="26" y="52"/>
                  </a:cxn>
                  <a:cxn ang="0">
                    <a:pos x="26" y="0"/>
                  </a:cxn>
                  <a:cxn ang="0">
                    <a:pos x="0" y="52"/>
                  </a:cxn>
                  <a:cxn ang="0">
                    <a:pos x="52" y="0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0" y="0"/>
                    </a:lnTo>
                    <a:lnTo>
                      <a:pt x="52" y="52"/>
                    </a:lnTo>
                    <a:close/>
                    <a:moveTo>
                      <a:pt x="26" y="0"/>
                    </a:moveTo>
                    <a:lnTo>
                      <a:pt x="26" y="52"/>
                    </a:lnTo>
                    <a:lnTo>
                      <a:pt x="26" y="0"/>
                    </a:lnTo>
                    <a:close/>
                    <a:moveTo>
                      <a:pt x="0" y="52"/>
                    </a:moveTo>
                    <a:lnTo>
                      <a:pt x="5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8" name="Freeform 140"/>
              <p:cNvSpPr>
                <a:spLocks noEditPoints="1"/>
              </p:cNvSpPr>
              <p:nvPr/>
            </p:nvSpPr>
            <p:spPr bwMode="auto">
              <a:xfrm>
                <a:off x="2884" y="3071"/>
                <a:ext cx="56" cy="56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56" y="52"/>
                  </a:cxn>
                  <a:cxn ang="0">
                    <a:pos x="52" y="56"/>
                  </a:cxn>
                  <a:cxn ang="0">
                    <a:pos x="31" y="2"/>
                  </a:cxn>
                  <a:cxn ang="0">
                    <a:pos x="31" y="54"/>
                  </a:cxn>
                  <a:cxn ang="0">
                    <a:pos x="25" y="54"/>
                  </a:cxn>
                  <a:cxn ang="0">
                    <a:pos x="25" y="2"/>
                  </a:cxn>
                  <a:cxn ang="0">
                    <a:pos x="31" y="2"/>
                  </a:cxn>
                  <a:cxn ang="0">
                    <a:pos x="0" y="52"/>
                  </a:cxn>
                  <a:cxn ang="0">
                    <a:pos x="52" y="0"/>
                  </a:cxn>
                  <a:cxn ang="0">
                    <a:pos x="56" y="5"/>
                  </a:cxn>
                  <a:cxn ang="0">
                    <a:pos x="4" y="56"/>
                  </a:cxn>
                  <a:cxn ang="0">
                    <a:pos x="0" y="52"/>
                  </a:cxn>
                </a:cxnLst>
                <a:rect l="0" t="0" r="r" b="b"/>
                <a:pathLst>
                  <a:path w="56" h="56">
                    <a:moveTo>
                      <a:pt x="52" y="56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56" y="52"/>
                    </a:lnTo>
                    <a:lnTo>
                      <a:pt x="52" y="56"/>
                    </a:lnTo>
                    <a:close/>
                    <a:moveTo>
                      <a:pt x="31" y="2"/>
                    </a:moveTo>
                    <a:lnTo>
                      <a:pt x="31" y="54"/>
                    </a:lnTo>
                    <a:lnTo>
                      <a:pt x="25" y="54"/>
                    </a:lnTo>
                    <a:lnTo>
                      <a:pt x="25" y="2"/>
                    </a:lnTo>
                    <a:lnTo>
                      <a:pt x="31" y="2"/>
                    </a:lnTo>
                    <a:close/>
                    <a:moveTo>
                      <a:pt x="0" y="52"/>
                    </a:moveTo>
                    <a:lnTo>
                      <a:pt x="52" y="0"/>
                    </a:lnTo>
                    <a:lnTo>
                      <a:pt x="56" y="5"/>
                    </a:lnTo>
                    <a:lnTo>
                      <a:pt x="4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49" name="Freeform 141"/>
              <p:cNvSpPr>
                <a:spLocks noEditPoints="1"/>
              </p:cNvSpPr>
              <p:nvPr/>
            </p:nvSpPr>
            <p:spPr bwMode="auto">
              <a:xfrm>
                <a:off x="3236" y="3061"/>
                <a:ext cx="52" cy="51"/>
              </a:xfrm>
              <a:custGeom>
                <a:avLst/>
                <a:gdLst/>
                <a:ahLst/>
                <a:cxnLst>
                  <a:cxn ang="0">
                    <a:pos x="52" y="51"/>
                  </a:cxn>
                  <a:cxn ang="0">
                    <a:pos x="0" y="0"/>
                  </a:cxn>
                  <a:cxn ang="0">
                    <a:pos x="52" y="51"/>
                  </a:cxn>
                  <a:cxn ang="0">
                    <a:pos x="26" y="0"/>
                  </a:cxn>
                  <a:cxn ang="0">
                    <a:pos x="26" y="51"/>
                  </a:cxn>
                  <a:cxn ang="0">
                    <a:pos x="26" y="0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0" y="51"/>
                  </a:cxn>
                </a:cxnLst>
                <a:rect l="0" t="0" r="r" b="b"/>
                <a:pathLst>
                  <a:path w="52" h="51">
                    <a:moveTo>
                      <a:pt x="52" y="51"/>
                    </a:moveTo>
                    <a:lnTo>
                      <a:pt x="0" y="0"/>
                    </a:lnTo>
                    <a:lnTo>
                      <a:pt x="52" y="51"/>
                    </a:lnTo>
                    <a:close/>
                    <a:moveTo>
                      <a:pt x="26" y="0"/>
                    </a:moveTo>
                    <a:lnTo>
                      <a:pt x="26" y="51"/>
                    </a:lnTo>
                    <a:lnTo>
                      <a:pt x="26" y="0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0" name="Freeform 142"/>
              <p:cNvSpPr>
                <a:spLocks noEditPoints="1"/>
              </p:cNvSpPr>
              <p:nvPr/>
            </p:nvSpPr>
            <p:spPr bwMode="auto">
              <a:xfrm>
                <a:off x="3234" y="3059"/>
                <a:ext cx="56" cy="55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6" y="51"/>
                  </a:cxn>
                  <a:cxn ang="0">
                    <a:pos x="52" y="55"/>
                  </a:cxn>
                  <a:cxn ang="0">
                    <a:pos x="31" y="2"/>
                  </a:cxn>
                  <a:cxn ang="0">
                    <a:pos x="31" y="53"/>
                  </a:cxn>
                  <a:cxn ang="0">
                    <a:pos x="25" y="53"/>
                  </a:cxn>
                  <a:cxn ang="0">
                    <a:pos x="25" y="2"/>
                  </a:cxn>
                  <a:cxn ang="0">
                    <a:pos x="31" y="2"/>
                  </a:cxn>
                  <a:cxn ang="0">
                    <a:pos x="0" y="51"/>
                  </a:cxn>
                  <a:cxn ang="0">
                    <a:pos x="52" y="0"/>
                  </a:cxn>
                  <a:cxn ang="0">
                    <a:pos x="56" y="4"/>
                  </a:cxn>
                  <a:cxn ang="0">
                    <a:pos x="4" y="55"/>
                  </a:cxn>
                  <a:cxn ang="0">
                    <a:pos x="0" y="51"/>
                  </a:cxn>
                </a:cxnLst>
                <a:rect l="0" t="0" r="r" b="b"/>
                <a:pathLst>
                  <a:path w="56" h="55">
                    <a:moveTo>
                      <a:pt x="52" y="5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6" y="51"/>
                    </a:lnTo>
                    <a:lnTo>
                      <a:pt x="52" y="55"/>
                    </a:lnTo>
                    <a:close/>
                    <a:moveTo>
                      <a:pt x="31" y="2"/>
                    </a:moveTo>
                    <a:lnTo>
                      <a:pt x="31" y="53"/>
                    </a:lnTo>
                    <a:lnTo>
                      <a:pt x="25" y="53"/>
                    </a:lnTo>
                    <a:lnTo>
                      <a:pt x="25" y="2"/>
                    </a:lnTo>
                    <a:lnTo>
                      <a:pt x="31" y="2"/>
                    </a:lnTo>
                    <a:close/>
                    <a:moveTo>
                      <a:pt x="0" y="51"/>
                    </a:moveTo>
                    <a:lnTo>
                      <a:pt x="52" y="0"/>
                    </a:lnTo>
                    <a:lnTo>
                      <a:pt x="56" y="4"/>
                    </a:lnTo>
                    <a:lnTo>
                      <a:pt x="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1" name="Freeform 143"/>
              <p:cNvSpPr>
                <a:spLocks noEditPoints="1"/>
              </p:cNvSpPr>
              <p:nvPr/>
            </p:nvSpPr>
            <p:spPr bwMode="auto">
              <a:xfrm>
                <a:off x="3587" y="3027"/>
                <a:ext cx="51" cy="51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0" y="0"/>
                  </a:cxn>
                  <a:cxn ang="0">
                    <a:pos x="51" y="51"/>
                  </a:cxn>
                  <a:cxn ang="0">
                    <a:pos x="25" y="0"/>
                  </a:cxn>
                  <a:cxn ang="0">
                    <a:pos x="25" y="51"/>
                  </a:cxn>
                  <a:cxn ang="0">
                    <a:pos x="25" y="0"/>
                  </a:cxn>
                  <a:cxn ang="0">
                    <a:pos x="0" y="51"/>
                  </a:cxn>
                  <a:cxn ang="0">
                    <a:pos x="51" y="0"/>
                  </a:cxn>
                  <a:cxn ang="0">
                    <a:pos x="0" y="51"/>
                  </a:cxn>
                </a:cxnLst>
                <a:rect l="0" t="0" r="r" b="b"/>
                <a:pathLst>
                  <a:path w="51" h="51">
                    <a:moveTo>
                      <a:pt x="51" y="51"/>
                    </a:moveTo>
                    <a:lnTo>
                      <a:pt x="0" y="0"/>
                    </a:lnTo>
                    <a:lnTo>
                      <a:pt x="51" y="51"/>
                    </a:lnTo>
                    <a:close/>
                    <a:moveTo>
                      <a:pt x="25" y="0"/>
                    </a:moveTo>
                    <a:lnTo>
                      <a:pt x="25" y="51"/>
                    </a:lnTo>
                    <a:lnTo>
                      <a:pt x="25" y="0"/>
                    </a:lnTo>
                    <a:close/>
                    <a:moveTo>
                      <a:pt x="0" y="51"/>
                    </a:move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198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2" name="Freeform 144"/>
              <p:cNvSpPr>
                <a:spLocks noEditPoints="1"/>
              </p:cNvSpPr>
              <p:nvPr/>
            </p:nvSpPr>
            <p:spPr bwMode="auto">
              <a:xfrm>
                <a:off x="3584" y="3025"/>
                <a:ext cx="56" cy="56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6" y="52"/>
                  </a:cxn>
                  <a:cxn ang="0">
                    <a:pos x="52" y="56"/>
                  </a:cxn>
                  <a:cxn ang="0">
                    <a:pos x="31" y="2"/>
                  </a:cxn>
                  <a:cxn ang="0">
                    <a:pos x="31" y="53"/>
                  </a:cxn>
                  <a:cxn ang="0">
                    <a:pos x="25" y="53"/>
                  </a:cxn>
                  <a:cxn ang="0">
                    <a:pos x="25" y="2"/>
                  </a:cxn>
                  <a:cxn ang="0">
                    <a:pos x="31" y="2"/>
                  </a:cxn>
                  <a:cxn ang="0">
                    <a:pos x="0" y="52"/>
                  </a:cxn>
                  <a:cxn ang="0">
                    <a:pos x="52" y="0"/>
                  </a:cxn>
                  <a:cxn ang="0">
                    <a:pos x="56" y="4"/>
                  </a:cxn>
                  <a:cxn ang="0">
                    <a:pos x="4" y="56"/>
                  </a:cxn>
                  <a:cxn ang="0">
                    <a:pos x="0" y="52"/>
                  </a:cxn>
                </a:cxnLst>
                <a:rect l="0" t="0" r="r" b="b"/>
                <a:pathLst>
                  <a:path w="56" h="56">
                    <a:moveTo>
                      <a:pt x="52" y="5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6" y="52"/>
                    </a:lnTo>
                    <a:lnTo>
                      <a:pt x="52" y="56"/>
                    </a:lnTo>
                    <a:close/>
                    <a:moveTo>
                      <a:pt x="31" y="2"/>
                    </a:moveTo>
                    <a:lnTo>
                      <a:pt x="31" y="53"/>
                    </a:lnTo>
                    <a:lnTo>
                      <a:pt x="25" y="53"/>
                    </a:lnTo>
                    <a:lnTo>
                      <a:pt x="25" y="2"/>
                    </a:lnTo>
                    <a:lnTo>
                      <a:pt x="31" y="2"/>
                    </a:lnTo>
                    <a:close/>
                    <a:moveTo>
                      <a:pt x="0" y="52"/>
                    </a:moveTo>
                    <a:lnTo>
                      <a:pt x="52" y="0"/>
                    </a:lnTo>
                    <a:lnTo>
                      <a:pt x="56" y="4"/>
                    </a:lnTo>
                    <a:lnTo>
                      <a:pt x="4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3D96AE"/>
              </a:solidFill>
              <a:ln w="0" cap="flat">
                <a:solidFill>
                  <a:srgbClr val="3D96A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3" name="Freeform 145"/>
              <p:cNvSpPr>
                <a:spLocks/>
              </p:cNvSpPr>
              <p:nvPr/>
            </p:nvSpPr>
            <p:spPr bwMode="auto">
              <a:xfrm>
                <a:off x="797" y="2790"/>
                <a:ext cx="2819" cy="333"/>
              </a:xfrm>
              <a:custGeom>
                <a:avLst/>
                <a:gdLst/>
                <a:ahLst/>
                <a:cxnLst>
                  <a:cxn ang="0">
                    <a:pos x="26" y="224"/>
                  </a:cxn>
                  <a:cxn ang="0">
                    <a:pos x="1002" y="272"/>
                  </a:cxn>
                  <a:cxn ang="0">
                    <a:pos x="994" y="273"/>
                  </a:cxn>
                  <a:cxn ang="0">
                    <a:pos x="1970" y="1"/>
                  </a:cxn>
                  <a:cxn ang="0">
                    <a:pos x="1978" y="1"/>
                  </a:cxn>
                  <a:cxn ang="0">
                    <a:pos x="2954" y="81"/>
                  </a:cxn>
                  <a:cxn ang="0">
                    <a:pos x="3930" y="128"/>
                  </a:cxn>
                  <a:cxn ang="0">
                    <a:pos x="3937" y="130"/>
                  </a:cxn>
                  <a:cxn ang="0">
                    <a:pos x="4913" y="498"/>
                  </a:cxn>
                  <a:cxn ang="0">
                    <a:pos x="4907" y="497"/>
                  </a:cxn>
                  <a:cxn ang="0">
                    <a:pos x="5883" y="593"/>
                  </a:cxn>
                  <a:cxn ang="0">
                    <a:pos x="5887" y="593"/>
                  </a:cxn>
                  <a:cxn ang="0">
                    <a:pos x="6863" y="881"/>
                  </a:cxn>
                  <a:cxn ang="0">
                    <a:pos x="6856" y="880"/>
                  </a:cxn>
                  <a:cxn ang="0">
                    <a:pos x="7832" y="880"/>
                  </a:cxn>
                  <a:cxn ang="0">
                    <a:pos x="7856" y="904"/>
                  </a:cxn>
                  <a:cxn ang="0">
                    <a:pos x="7832" y="928"/>
                  </a:cxn>
                  <a:cxn ang="0">
                    <a:pos x="6856" y="928"/>
                  </a:cxn>
                  <a:cxn ang="0">
                    <a:pos x="6850" y="927"/>
                  </a:cxn>
                  <a:cxn ang="0">
                    <a:pos x="5874" y="639"/>
                  </a:cxn>
                  <a:cxn ang="0">
                    <a:pos x="5878" y="640"/>
                  </a:cxn>
                  <a:cxn ang="0">
                    <a:pos x="4902" y="544"/>
                  </a:cxn>
                  <a:cxn ang="0">
                    <a:pos x="4896" y="543"/>
                  </a:cxn>
                  <a:cxn ang="0">
                    <a:pos x="3920" y="175"/>
                  </a:cxn>
                  <a:cxn ang="0">
                    <a:pos x="3927" y="176"/>
                  </a:cxn>
                  <a:cxn ang="0">
                    <a:pos x="2951" y="128"/>
                  </a:cxn>
                  <a:cxn ang="0">
                    <a:pos x="1975" y="48"/>
                  </a:cxn>
                  <a:cxn ang="0">
                    <a:pos x="1983" y="48"/>
                  </a:cxn>
                  <a:cxn ang="0">
                    <a:pos x="1007" y="320"/>
                  </a:cxn>
                  <a:cxn ang="0">
                    <a:pos x="999" y="320"/>
                  </a:cxn>
                  <a:cxn ang="0">
                    <a:pos x="23" y="272"/>
                  </a:cxn>
                  <a:cxn ang="0">
                    <a:pos x="0" y="247"/>
                  </a:cxn>
                  <a:cxn ang="0">
                    <a:pos x="26" y="224"/>
                  </a:cxn>
                </a:cxnLst>
                <a:rect l="0" t="0" r="r" b="b"/>
                <a:pathLst>
                  <a:path w="7856" h="928">
                    <a:moveTo>
                      <a:pt x="26" y="224"/>
                    </a:moveTo>
                    <a:lnTo>
                      <a:pt x="1002" y="272"/>
                    </a:lnTo>
                    <a:lnTo>
                      <a:pt x="994" y="273"/>
                    </a:lnTo>
                    <a:lnTo>
                      <a:pt x="1970" y="1"/>
                    </a:lnTo>
                    <a:cubicBezTo>
                      <a:pt x="1973" y="1"/>
                      <a:pt x="1976" y="0"/>
                      <a:pt x="1978" y="1"/>
                    </a:cubicBezTo>
                    <a:lnTo>
                      <a:pt x="2954" y="81"/>
                    </a:lnTo>
                    <a:lnTo>
                      <a:pt x="3930" y="128"/>
                    </a:lnTo>
                    <a:cubicBezTo>
                      <a:pt x="3932" y="129"/>
                      <a:pt x="3935" y="129"/>
                      <a:pt x="3937" y="130"/>
                    </a:cubicBezTo>
                    <a:lnTo>
                      <a:pt x="4913" y="498"/>
                    </a:lnTo>
                    <a:lnTo>
                      <a:pt x="4907" y="497"/>
                    </a:lnTo>
                    <a:lnTo>
                      <a:pt x="5883" y="593"/>
                    </a:lnTo>
                    <a:cubicBezTo>
                      <a:pt x="5884" y="593"/>
                      <a:pt x="5886" y="593"/>
                      <a:pt x="5887" y="593"/>
                    </a:cubicBezTo>
                    <a:lnTo>
                      <a:pt x="6863" y="881"/>
                    </a:lnTo>
                    <a:lnTo>
                      <a:pt x="6856" y="880"/>
                    </a:lnTo>
                    <a:lnTo>
                      <a:pt x="7832" y="880"/>
                    </a:lnTo>
                    <a:cubicBezTo>
                      <a:pt x="7846" y="880"/>
                      <a:pt x="7856" y="891"/>
                      <a:pt x="7856" y="904"/>
                    </a:cubicBezTo>
                    <a:cubicBezTo>
                      <a:pt x="7856" y="918"/>
                      <a:pt x="7846" y="928"/>
                      <a:pt x="7832" y="928"/>
                    </a:cubicBezTo>
                    <a:lnTo>
                      <a:pt x="6856" y="928"/>
                    </a:lnTo>
                    <a:cubicBezTo>
                      <a:pt x="6854" y="928"/>
                      <a:pt x="6852" y="928"/>
                      <a:pt x="6850" y="927"/>
                    </a:cubicBezTo>
                    <a:lnTo>
                      <a:pt x="5874" y="639"/>
                    </a:lnTo>
                    <a:lnTo>
                      <a:pt x="5878" y="640"/>
                    </a:lnTo>
                    <a:lnTo>
                      <a:pt x="4902" y="544"/>
                    </a:lnTo>
                    <a:cubicBezTo>
                      <a:pt x="4900" y="544"/>
                      <a:pt x="4898" y="544"/>
                      <a:pt x="4896" y="543"/>
                    </a:cubicBezTo>
                    <a:lnTo>
                      <a:pt x="3920" y="175"/>
                    </a:lnTo>
                    <a:lnTo>
                      <a:pt x="3927" y="176"/>
                    </a:lnTo>
                    <a:lnTo>
                      <a:pt x="2951" y="128"/>
                    </a:lnTo>
                    <a:lnTo>
                      <a:pt x="1975" y="48"/>
                    </a:lnTo>
                    <a:lnTo>
                      <a:pt x="1983" y="48"/>
                    </a:lnTo>
                    <a:lnTo>
                      <a:pt x="1007" y="320"/>
                    </a:lnTo>
                    <a:cubicBezTo>
                      <a:pt x="1004" y="320"/>
                      <a:pt x="1002" y="321"/>
                      <a:pt x="999" y="320"/>
                    </a:cubicBezTo>
                    <a:lnTo>
                      <a:pt x="23" y="272"/>
                    </a:lnTo>
                    <a:cubicBezTo>
                      <a:pt x="10" y="272"/>
                      <a:pt x="0" y="261"/>
                      <a:pt x="0" y="247"/>
                    </a:cubicBezTo>
                    <a:cubicBezTo>
                      <a:pt x="1" y="234"/>
                      <a:pt x="12" y="224"/>
                      <a:pt x="26" y="224"/>
                    </a:cubicBezTo>
                    <a:close/>
                  </a:path>
                </a:pathLst>
              </a:custGeom>
              <a:solidFill>
                <a:srgbClr val="A8423F"/>
              </a:solidFill>
              <a:ln w="9525" cap="flat">
                <a:solidFill>
                  <a:srgbClr val="A8423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4" name="Rectangle 146"/>
              <p:cNvSpPr>
                <a:spLocks noChangeArrowheads="1"/>
              </p:cNvSpPr>
              <p:nvPr/>
            </p:nvSpPr>
            <p:spPr bwMode="auto">
              <a:xfrm>
                <a:off x="785" y="2858"/>
                <a:ext cx="52" cy="52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5" name="Freeform 147"/>
              <p:cNvSpPr>
                <a:spLocks noEditPoints="1"/>
              </p:cNvSpPr>
              <p:nvPr/>
            </p:nvSpPr>
            <p:spPr bwMode="auto">
              <a:xfrm>
                <a:off x="783" y="2856"/>
                <a:ext cx="57" cy="5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6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6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6" name="Rectangle 148"/>
              <p:cNvSpPr>
                <a:spLocks noChangeArrowheads="1"/>
              </p:cNvSpPr>
              <p:nvPr/>
            </p:nvSpPr>
            <p:spPr bwMode="auto">
              <a:xfrm>
                <a:off x="1136" y="2874"/>
                <a:ext cx="51" cy="52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7" name="Freeform 149"/>
              <p:cNvSpPr>
                <a:spLocks noEditPoints="1"/>
              </p:cNvSpPr>
              <p:nvPr/>
            </p:nvSpPr>
            <p:spPr bwMode="auto">
              <a:xfrm>
                <a:off x="1133" y="2871"/>
                <a:ext cx="57" cy="5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6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6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8" name="Rectangle 150"/>
              <p:cNvSpPr>
                <a:spLocks noChangeArrowheads="1"/>
              </p:cNvSpPr>
              <p:nvPr/>
            </p:nvSpPr>
            <p:spPr bwMode="auto">
              <a:xfrm>
                <a:off x="1486" y="2778"/>
                <a:ext cx="51" cy="51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59" name="Freeform 151"/>
              <p:cNvSpPr>
                <a:spLocks noEditPoints="1"/>
              </p:cNvSpPr>
              <p:nvPr/>
            </p:nvSpPr>
            <p:spPr bwMode="auto">
              <a:xfrm>
                <a:off x="1483" y="2775"/>
                <a:ext cx="57" cy="5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7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7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0" name="Rectangle 152"/>
              <p:cNvSpPr>
                <a:spLocks noChangeArrowheads="1"/>
              </p:cNvSpPr>
              <p:nvPr/>
            </p:nvSpPr>
            <p:spPr bwMode="auto">
              <a:xfrm>
                <a:off x="1836" y="2806"/>
                <a:ext cx="51" cy="51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1" name="Freeform 153"/>
              <p:cNvSpPr>
                <a:spLocks noEditPoints="1"/>
              </p:cNvSpPr>
              <p:nvPr/>
            </p:nvSpPr>
            <p:spPr bwMode="auto">
              <a:xfrm>
                <a:off x="1833" y="2803"/>
                <a:ext cx="57" cy="5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7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7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2" name="Rectangle 154"/>
              <p:cNvSpPr>
                <a:spLocks noChangeArrowheads="1"/>
              </p:cNvSpPr>
              <p:nvPr/>
            </p:nvSpPr>
            <p:spPr bwMode="auto">
              <a:xfrm>
                <a:off x="2186" y="2821"/>
                <a:ext cx="52" cy="52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3" name="Freeform 155"/>
              <p:cNvSpPr>
                <a:spLocks noEditPoints="1"/>
              </p:cNvSpPr>
              <p:nvPr/>
            </p:nvSpPr>
            <p:spPr bwMode="auto">
              <a:xfrm>
                <a:off x="2183" y="2818"/>
                <a:ext cx="57" cy="5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3"/>
                      <a:pt x="160" y="8"/>
                    </a:cubicBezTo>
                    <a:lnTo>
                      <a:pt x="160" y="152"/>
                    </a:lnTo>
                    <a:cubicBezTo>
                      <a:pt x="160" y="156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6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4" name="Rectangle 156"/>
              <p:cNvSpPr>
                <a:spLocks noChangeArrowheads="1"/>
              </p:cNvSpPr>
              <p:nvPr/>
            </p:nvSpPr>
            <p:spPr bwMode="auto">
              <a:xfrm>
                <a:off x="2536" y="2956"/>
                <a:ext cx="52" cy="52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5" name="Freeform 157"/>
              <p:cNvSpPr>
                <a:spLocks noEditPoints="1"/>
              </p:cNvSpPr>
              <p:nvPr/>
            </p:nvSpPr>
            <p:spPr bwMode="auto">
              <a:xfrm>
                <a:off x="2533" y="2954"/>
                <a:ext cx="58" cy="5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3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3"/>
                      <a:pt x="160" y="8"/>
                    </a:cubicBezTo>
                    <a:lnTo>
                      <a:pt x="160" y="152"/>
                    </a:lnTo>
                    <a:cubicBezTo>
                      <a:pt x="160" y="156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6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6" name="Rectangle 158"/>
              <p:cNvSpPr>
                <a:spLocks noChangeArrowheads="1"/>
              </p:cNvSpPr>
              <p:nvPr/>
            </p:nvSpPr>
            <p:spPr bwMode="auto">
              <a:xfrm>
                <a:off x="2886" y="2987"/>
                <a:ext cx="52" cy="52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7" name="Freeform 159"/>
              <p:cNvSpPr>
                <a:spLocks noEditPoints="1"/>
              </p:cNvSpPr>
              <p:nvPr/>
            </p:nvSpPr>
            <p:spPr bwMode="auto">
              <a:xfrm>
                <a:off x="2883" y="2984"/>
                <a:ext cx="58" cy="5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7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7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8" name="Rectangle 160"/>
              <p:cNvSpPr>
                <a:spLocks noChangeArrowheads="1"/>
              </p:cNvSpPr>
              <p:nvPr/>
            </p:nvSpPr>
            <p:spPr bwMode="auto">
              <a:xfrm>
                <a:off x="3236" y="3089"/>
                <a:ext cx="52" cy="51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69" name="Freeform 161"/>
              <p:cNvSpPr>
                <a:spLocks noEditPoints="1"/>
              </p:cNvSpPr>
              <p:nvPr/>
            </p:nvSpPr>
            <p:spPr bwMode="auto">
              <a:xfrm>
                <a:off x="3233" y="3086"/>
                <a:ext cx="58" cy="5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6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6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0" name="Rectangle 162"/>
              <p:cNvSpPr>
                <a:spLocks noChangeArrowheads="1"/>
              </p:cNvSpPr>
              <p:nvPr/>
            </p:nvSpPr>
            <p:spPr bwMode="auto">
              <a:xfrm>
                <a:off x="3587" y="3093"/>
                <a:ext cx="51" cy="52"/>
              </a:xfrm>
              <a:prstGeom prst="rect">
                <a:avLst/>
              </a:prstGeom>
              <a:solidFill>
                <a:srgbClr val="AA46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1" name="Freeform 163"/>
              <p:cNvSpPr>
                <a:spLocks noEditPoints="1"/>
              </p:cNvSpPr>
              <p:nvPr/>
            </p:nvSpPr>
            <p:spPr bwMode="auto">
              <a:xfrm>
                <a:off x="3584" y="3090"/>
                <a:ext cx="57" cy="5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3" y="0"/>
                      <a:pt x="8" y="0"/>
                    </a:cubicBezTo>
                    <a:lnTo>
                      <a:pt x="152" y="0"/>
                    </a:lnTo>
                    <a:cubicBezTo>
                      <a:pt x="156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6"/>
                      <a:pt x="156" y="160"/>
                      <a:pt x="152" y="160"/>
                    </a:cubicBezTo>
                    <a:lnTo>
                      <a:pt x="8" y="160"/>
                    </a:lnTo>
                    <a:cubicBezTo>
                      <a:pt x="3" y="160"/>
                      <a:pt x="0" y="156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A8423F"/>
              </a:solidFill>
              <a:ln w="0" cap="flat">
                <a:solidFill>
                  <a:srgbClr val="A842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2" name="Freeform 164"/>
              <p:cNvSpPr>
                <a:spLocks/>
              </p:cNvSpPr>
              <p:nvPr/>
            </p:nvSpPr>
            <p:spPr bwMode="auto">
              <a:xfrm>
                <a:off x="797" y="3398"/>
                <a:ext cx="2819" cy="75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1000" y="16"/>
                  </a:cxn>
                  <a:cxn ang="0">
                    <a:pos x="1976" y="0"/>
                  </a:cxn>
                  <a:cxn ang="0">
                    <a:pos x="2952" y="0"/>
                  </a:cxn>
                  <a:cxn ang="0">
                    <a:pos x="3930" y="48"/>
                  </a:cxn>
                  <a:cxn ang="0">
                    <a:pos x="4906" y="96"/>
                  </a:cxn>
                  <a:cxn ang="0">
                    <a:pos x="5882" y="144"/>
                  </a:cxn>
                  <a:cxn ang="0">
                    <a:pos x="6857" y="160"/>
                  </a:cxn>
                  <a:cxn ang="0">
                    <a:pos x="7832" y="160"/>
                  </a:cxn>
                  <a:cxn ang="0">
                    <a:pos x="7856" y="184"/>
                  </a:cxn>
                  <a:cxn ang="0">
                    <a:pos x="7832" y="208"/>
                  </a:cxn>
                  <a:cxn ang="0">
                    <a:pos x="6856" y="208"/>
                  </a:cxn>
                  <a:cxn ang="0">
                    <a:pos x="5879" y="192"/>
                  </a:cxn>
                  <a:cxn ang="0">
                    <a:pos x="4903" y="144"/>
                  </a:cxn>
                  <a:cxn ang="0">
                    <a:pos x="3927" y="96"/>
                  </a:cxn>
                  <a:cxn ang="0">
                    <a:pos x="2952" y="48"/>
                  </a:cxn>
                  <a:cxn ang="0">
                    <a:pos x="1977" y="48"/>
                  </a:cxn>
                  <a:cxn ang="0">
                    <a:pos x="1001" y="64"/>
                  </a:cxn>
                  <a:cxn ang="0">
                    <a:pos x="25" y="96"/>
                  </a:cxn>
                  <a:cxn ang="0">
                    <a:pos x="0" y="73"/>
                  </a:cxn>
                  <a:cxn ang="0">
                    <a:pos x="24" y="48"/>
                  </a:cxn>
                </a:cxnLst>
                <a:rect l="0" t="0" r="r" b="b"/>
                <a:pathLst>
                  <a:path w="7856" h="208">
                    <a:moveTo>
                      <a:pt x="24" y="48"/>
                    </a:moveTo>
                    <a:lnTo>
                      <a:pt x="1000" y="16"/>
                    </a:lnTo>
                    <a:lnTo>
                      <a:pt x="1976" y="0"/>
                    </a:lnTo>
                    <a:lnTo>
                      <a:pt x="2952" y="0"/>
                    </a:lnTo>
                    <a:lnTo>
                      <a:pt x="3930" y="48"/>
                    </a:lnTo>
                    <a:lnTo>
                      <a:pt x="4906" y="96"/>
                    </a:lnTo>
                    <a:lnTo>
                      <a:pt x="5882" y="144"/>
                    </a:lnTo>
                    <a:lnTo>
                      <a:pt x="6857" y="160"/>
                    </a:lnTo>
                    <a:lnTo>
                      <a:pt x="7832" y="160"/>
                    </a:lnTo>
                    <a:cubicBezTo>
                      <a:pt x="7846" y="160"/>
                      <a:pt x="7856" y="171"/>
                      <a:pt x="7856" y="184"/>
                    </a:cubicBezTo>
                    <a:cubicBezTo>
                      <a:pt x="7856" y="198"/>
                      <a:pt x="7846" y="208"/>
                      <a:pt x="7832" y="208"/>
                    </a:cubicBezTo>
                    <a:lnTo>
                      <a:pt x="6856" y="208"/>
                    </a:lnTo>
                    <a:lnTo>
                      <a:pt x="5879" y="192"/>
                    </a:lnTo>
                    <a:lnTo>
                      <a:pt x="4903" y="144"/>
                    </a:lnTo>
                    <a:lnTo>
                      <a:pt x="3927" y="96"/>
                    </a:lnTo>
                    <a:lnTo>
                      <a:pt x="2952" y="48"/>
                    </a:lnTo>
                    <a:lnTo>
                      <a:pt x="1977" y="48"/>
                    </a:lnTo>
                    <a:lnTo>
                      <a:pt x="1001" y="64"/>
                    </a:lnTo>
                    <a:lnTo>
                      <a:pt x="25" y="96"/>
                    </a:lnTo>
                    <a:cubicBezTo>
                      <a:pt x="12" y="97"/>
                      <a:pt x="1" y="87"/>
                      <a:pt x="0" y="73"/>
                    </a:cubicBezTo>
                    <a:cubicBezTo>
                      <a:pt x="0" y="60"/>
                      <a:pt x="10" y="49"/>
                      <a:pt x="24" y="48"/>
                    </a:cubicBezTo>
                    <a:close/>
                  </a:path>
                </a:pathLst>
              </a:custGeom>
              <a:solidFill>
                <a:srgbClr val="416FA6"/>
              </a:solidFill>
              <a:ln w="9525" cap="flat">
                <a:solidFill>
                  <a:srgbClr val="416FA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3" name="Freeform 165"/>
              <p:cNvSpPr>
                <a:spLocks/>
              </p:cNvSpPr>
              <p:nvPr/>
            </p:nvSpPr>
            <p:spPr bwMode="auto">
              <a:xfrm>
                <a:off x="785" y="3399"/>
                <a:ext cx="52" cy="51"/>
              </a:xfrm>
              <a:custGeom>
                <a:avLst/>
                <a:gdLst/>
                <a:ahLst/>
                <a:cxnLst>
                  <a:cxn ang="0">
                    <a:pos x="26" y="51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1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4" name="Freeform 166"/>
              <p:cNvSpPr>
                <a:spLocks noEditPoints="1"/>
              </p:cNvSpPr>
              <p:nvPr/>
            </p:nvSpPr>
            <p:spPr bwMode="auto">
              <a:xfrm>
                <a:off x="782" y="3396"/>
                <a:ext cx="58" cy="57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1">
                    <a:moveTo>
                      <a:pt x="86" y="158"/>
                    </a:moveTo>
                    <a:cubicBezTo>
                      <a:pt x="83" y="161"/>
                      <a:pt x="78" y="161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5" name="Freeform 167"/>
              <p:cNvSpPr>
                <a:spLocks/>
              </p:cNvSpPr>
              <p:nvPr/>
            </p:nvSpPr>
            <p:spPr bwMode="auto">
              <a:xfrm>
                <a:off x="1136" y="3390"/>
                <a:ext cx="51" cy="52"/>
              </a:xfrm>
              <a:custGeom>
                <a:avLst/>
                <a:gdLst/>
                <a:ahLst/>
                <a:cxnLst>
                  <a:cxn ang="0">
                    <a:pos x="25" y="52"/>
                  </a:cxn>
                  <a:cxn ang="0">
                    <a:pos x="0" y="26"/>
                  </a:cxn>
                  <a:cxn ang="0">
                    <a:pos x="25" y="0"/>
                  </a:cxn>
                  <a:cxn ang="0">
                    <a:pos x="51" y="26"/>
                  </a:cxn>
                  <a:cxn ang="0">
                    <a:pos x="25" y="52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0" y="26"/>
                    </a:lnTo>
                    <a:lnTo>
                      <a:pt x="25" y="0"/>
                    </a:lnTo>
                    <a:lnTo>
                      <a:pt x="51" y="26"/>
                    </a:lnTo>
                    <a:lnTo>
                      <a:pt x="25" y="52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6" name="Freeform 168"/>
              <p:cNvSpPr>
                <a:spLocks noEditPoints="1"/>
              </p:cNvSpPr>
              <p:nvPr/>
            </p:nvSpPr>
            <p:spPr bwMode="auto">
              <a:xfrm>
                <a:off x="1132" y="3387"/>
                <a:ext cx="58" cy="58"/>
              </a:xfrm>
              <a:custGeom>
                <a:avLst/>
                <a:gdLst/>
                <a:ahLst/>
                <a:cxnLst>
                  <a:cxn ang="0">
                    <a:pos x="86" y="159"/>
                  </a:cxn>
                  <a:cxn ang="0">
                    <a:pos x="75" y="159"/>
                  </a:cxn>
                  <a:cxn ang="0">
                    <a:pos x="3" y="87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7"/>
                  </a:cxn>
                  <a:cxn ang="0">
                    <a:pos x="86" y="159"/>
                  </a:cxn>
                  <a:cxn ang="0">
                    <a:pos x="147" y="75"/>
                  </a:cxn>
                  <a:cxn ang="0">
                    <a:pos x="147" y="87"/>
                  </a:cxn>
                  <a:cxn ang="0">
                    <a:pos x="75" y="15"/>
                  </a:cxn>
                  <a:cxn ang="0">
                    <a:pos x="86" y="15"/>
                  </a:cxn>
                  <a:cxn ang="0">
                    <a:pos x="14" y="87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2">
                    <a:moveTo>
                      <a:pt x="86" y="159"/>
                    </a:moveTo>
                    <a:cubicBezTo>
                      <a:pt x="83" y="162"/>
                      <a:pt x="78" y="162"/>
                      <a:pt x="75" y="159"/>
                    </a:cubicBezTo>
                    <a:lnTo>
                      <a:pt x="3" y="87"/>
                    </a:lnTo>
                    <a:cubicBezTo>
                      <a:pt x="0" y="84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4"/>
                      <a:pt x="158" y="87"/>
                    </a:cubicBezTo>
                    <a:lnTo>
                      <a:pt x="86" y="159"/>
                    </a:lnTo>
                    <a:close/>
                    <a:moveTo>
                      <a:pt x="147" y="75"/>
                    </a:moveTo>
                    <a:lnTo>
                      <a:pt x="147" y="87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14" y="87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7" name="Freeform 169"/>
              <p:cNvSpPr>
                <a:spLocks/>
              </p:cNvSpPr>
              <p:nvPr/>
            </p:nvSpPr>
            <p:spPr bwMode="auto">
              <a:xfrm>
                <a:off x="1486" y="3386"/>
                <a:ext cx="51" cy="52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1" y="26"/>
                  </a:cxn>
                  <a:cxn ang="0">
                    <a:pos x="26" y="52"/>
                  </a:cxn>
                </a:cxnLst>
                <a:rect l="0" t="0" r="r" b="b"/>
                <a:pathLst>
                  <a:path w="51" h="52">
                    <a:moveTo>
                      <a:pt x="26" y="5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1" y="26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8" name="Freeform 170"/>
              <p:cNvSpPr>
                <a:spLocks noEditPoints="1"/>
              </p:cNvSpPr>
              <p:nvPr/>
            </p:nvSpPr>
            <p:spPr bwMode="auto">
              <a:xfrm>
                <a:off x="1482" y="3383"/>
                <a:ext cx="58" cy="58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2">
                    <a:moveTo>
                      <a:pt x="86" y="158"/>
                    </a:moveTo>
                    <a:cubicBezTo>
                      <a:pt x="83" y="162"/>
                      <a:pt x="78" y="162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79" name="Freeform 171"/>
              <p:cNvSpPr>
                <a:spLocks/>
              </p:cNvSpPr>
              <p:nvPr/>
            </p:nvSpPr>
            <p:spPr bwMode="auto">
              <a:xfrm>
                <a:off x="1836" y="3384"/>
                <a:ext cx="51" cy="52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1" y="26"/>
                  </a:cxn>
                  <a:cxn ang="0">
                    <a:pos x="26" y="52"/>
                  </a:cxn>
                </a:cxnLst>
                <a:rect l="0" t="0" r="r" b="b"/>
                <a:pathLst>
                  <a:path w="51" h="52">
                    <a:moveTo>
                      <a:pt x="26" y="5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1" y="26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0" name="Freeform 172"/>
              <p:cNvSpPr>
                <a:spLocks noEditPoints="1"/>
              </p:cNvSpPr>
              <p:nvPr/>
            </p:nvSpPr>
            <p:spPr bwMode="auto">
              <a:xfrm>
                <a:off x="1833" y="3382"/>
                <a:ext cx="57" cy="57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1">
                    <a:moveTo>
                      <a:pt x="86" y="158"/>
                    </a:moveTo>
                    <a:cubicBezTo>
                      <a:pt x="83" y="161"/>
                      <a:pt x="78" y="161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1" name="Freeform 173"/>
              <p:cNvSpPr>
                <a:spLocks/>
              </p:cNvSpPr>
              <p:nvPr/>
            </p:nvSpPr>
            <p:spPr bwMode="auto">
              <a:xfrm>
                <a:off x="2186" y="3400"/>
                <a:ext cx="52" cy="52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2" name="Freeform 174"/>
              <p:cNvSpPr>
                <a:spLocks noEditPoints="1"/>
              </p:cNvSpPr>
              <p:nvPr/>
            </p:nvSpPr>
            <p:spPr bwMode="auto">
              <a:xfrm>
                <a:off x="2183" y="3397"/>
                <a:ext cx="57" cy="58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1">
                    <a:moveTo>
                      <a:pt x="86" y="158"/>
                    </a:moveTo>
                    <a:cubicBezTo>
                      <a:pt x="83" y="161"/>
                      <a:pt x="78" y="161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3" name="Freeform 175"/>
              <p:cNvSpPr>
                <a:spLocks/>
              </p:cNvSpPr>
              <p:nvPr/>
            </p:nvSpPr>
            <p:spPr bwMode="auto">
              <a:xfrm>
                <a:off x="2536" y="3420"/>
                <a:ext cx="52" cy="51"/>
              </a:xfrm>
              <a:custGeom>
                <a:avLst/>
                <a:gdLst/>
                <a:ahLst/>
                <a:cxnLst>
                  <a:cxn ang="0">
                    <a:pos x="26" y="51"/>
                  </a:cxn>
                  <a:cxn ang="0">
                    <a:pos x="0" y="25"/>
                  </a:cxn>
                  <a:cxn ang="0">
                    <a:pos x="26" y="0"/>
                  </a:cxn>
                  <a:cxn ang="0">
                    <a:pos x="52" y="25"/>
                  </a:cxn>
                  <a:cxn ang="0">
                    <a:pos x="26" y="51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lnTo>
                      <a:pt x="0" y="25"/>
                    </a:lnTo>
                    <a:lnTo>
                      <a:pt x="26" y="0"/>
                    </a:lnTo>
                    <a:lnTo>
                      <a:pt x="52" y="25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4" name="Freeform 176"/>
              <p:cNvSpPr>
                <a:spLocks noEditPoints="1"/>
              </p:cNvSpPr>
              <p:nvPr/>
            </p:nvSpPr>
            <p:spPr bwMode="auto">
              <a:xfrm>
                <a:off x="2533" y="3417"/>
                <a:ext cx="58" cy="57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1">
                    <a:moveTo>
                      <a:pt x="86" y="158"/>
                    </a:moveTo>
                    <a:cubicBezTo>
                      <a:pt x="83" y="161"/>
                      <a:pt x="78" y="161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5" name="Freeform 177"/>
              <p:cNvSpPr>
                <a:spLocks/>
              </p:cNvSpPr>
              <p:nvPr/>
            </p:nvSpPr>
            <p:spPr bwMode="auto">
              <a:xfrm>
                <a:off x="2886" y="3438"/>
                <a:ext cx="52" cy="52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6" name="Freeform 178"/>
              <p:cNvSpPr>
                <a:spLocks noEditPoints="1"/>
              </p:cNvSpPr>
              <p:nvPr/>
            </p:nvSpPr>
            <p:spPr bwMode="auto">
              <a:xfrm>
                <a:off x="2883" y="3435"/>
                <a:ext cx="58" cy="57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1" h="161">
                    <a:moveTo>
                      <a:pt x="86" y="158"/>
                    </a:moveTo>
                    <a:cubicBezTo>
                      <a:pt x="83" y="161"/>
                      <a:pt x="78" y="161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1" y="78"/>
                      <a:pt x="161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7" name="Freeform 179"/>
              <p:cNvSpPr>
                <a:spLocks/>
              </p:cNvSpPr>
              <p:nvPr/>
            </p:nvSpPr>
            <p:spPr bwMode="auto">
              <a:xfrm>
                <a:off x="3236" y="3440"/>
                <a:ext cx="52" cy="51"/>
              </a:xfrm>
              <a:custGeom>
                <a:avLst/>
                <a:gdLst/>
                <a:ahLst/>
                <a:cxnLst>
                  <a:cxn ang="0">
                    <a:pos x="26" y="51"/>
                  </a:cxn>
                  <a:cxn ang="0">
                    <a:pos x="0" y="25"/>
                  </a:cxn>
                  <a:cxn ang="0">
                    <a:pos x="26" y="0"/>
                  </a:cxn>
                  <a:cxn ang="0">
                    <a:pos x="52" y="25"/>
                  </a:cxn>
                  <a:cxn ang="0">
                    <a:pos x="26" y="51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lnTo>
                      <a:pt x="0" y="25"/>
                    </a:lnTo>
                    <a:lnTo>
                      <a:pt x="26" y="0"/>
                    </a:lnTo>
                    <a:lnTo>
                      <a:pt x="52" y="25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8" name="Freeform 180"/>
              <p:cNvSpPr>
                <a:spLocks noEditPoints="1"/>
              </p:cNvSpPr>
              <p:nvPr/>
            </p:nvSpPr>
            <p:spPr bwMode="auto">
              <a:xfrm>
                <a:off x="3233" y="3437"/>
                <a:ext cx="58" cy="58"/>
              </a:xfrm>
              <a:custGeom>
                <a:avLst/>
                <a:gdLst/>
                <a:ahLst/>
                <a:cxnLst>
                  <a:cxn ang="0">
                    <a:pos x="86" y="158"/>
                  </a:cxn>
                  <a:cxn ang="0">
                    <a:pos x="75" y="158"/>
                  </a:cxn>
                  <a:cxn ang="0">
                    <a:pos x="3" y="86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6"/>
                  </a:cxn>
                  <a:cxn ang="0">
                    <a:pos x="86" y="158"/>
                  </a:cxn>
                  <a:cxn ang="0">
                    <a:pos x="147" y="75"/>
                  </a:cxn>
                  <a:cxn ang="0">
                    <a:pos x="147" y="86"/>
                  </a:cxn>
                  <a:cxn ang="0">
                    <a:pos x="75" y="14"/>
                  </a:cxn>
                  <a:cxn ang="0">
                    <a:pos x="86" y="14"/>
                  </a:cxn>
                  <a:cxn ang="0">
                    <a:pos x="14" y="86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2" h="161">
                    <a:moveTo>
                      <a:pt x="86" y="158"/>
                    </a:moveTo>
                    <a:cubicBezTo>
                      <a:pt x="83" y="161"/>
                      <a:pt x="78" y="161"/>
                      <a:pt x="75" y="158"/>
                    </a:cubicBezTo>
                    <a:lnTo>
                      <a:pt x="3" y="86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2" y="78"/>
                      <a:pt x="162" y="83"/>
                      <a:pt x="158" y="86"/>
                    </a:cubicBezTo>
                    <a:lnTo>
                      <a:pt x="86" y="158"/>
                    </a:lnTo>
                    <a:close/>
                    <a:moveTo>
                      <a:pt x="147" y="75"/>
                    </a:moveTo>
                    <a:lnTo>
                      <a:pt x="147" y="86"/>
                    </a:lnTo>
                    <a:lnTo>
                      <a:pt x="75" y="14"/>
                    </a:lnTo>
                    <a:lnTo>
                      <a:pt x="86" y="14"/>
                    </a:lnTo>
                    <a:lnTo>
                      <a:pt x="14" y="86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89" name="Freeform 181"/>
              <p:cNvSpPr>
                <a:spLocks/>
              </p:cNvSpPr>
              <p:nvPr/>
            </p:nvSpPr>
            <p:spPr bwMode="auto">
              <a:xfrm>
                <a:off x="3587" y="3439"/>
                <a:ext cx="51" cy="52"/>
              </a:xfrm>
              <a:custGeom>
                <a:avLst/>
                <a:gdLst/>
                <a:ahLst/>
                <a:cxnLst>
                  <a:cxn ang="0">
                    <a:pos x="25" y="52"/>
                  </a:cxn>
                  <a:cxn ang="0">
                    <a:pos x="0" y="26"/>
                  </a:cxn>
                  <a:cxn ang="0">
                    <a:pos x="25" y="0"/>
                  </a:cxn>
                  <a:cxn ang="0">
                    <a:pos x="51" y="26"/>
                  </a:cxn>
                  <a:cxn ang="0">
                    <a:pos x="25" y="52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0" y="26"/>
                    </a:lnTo>
                    <a:lnTo>
                      <a:pt x="25" y="0"/>
                    </a:lnTo>
                    <a:lnTo>
                      <a:pt x="51" y="26"/>
                    </a:lnTo>
                    <a:lnTo>
                      <a:pt x="25" y="52"/>
                    </a:lnTo>
                    <a:close/>
                  </a:path>
                </a:pathLst>
              </a:custGeom>
              <a:solidFill>
                <a:srgbClr val="4572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0" name="Freeform 182"/>
              <p:cNvSpPr>
                <a:spLocks noEditPoints="1"/>
              </p:cNvSpPr>
              <p:nvPr/>
            </p:nvSpPr>
            <p:spPr bwMode="auto">
              <a:xfrm>
                <a:off x="3583" y="3436"/>
                <a:ext cx="58" cy="58"/>
              </a:xfrm>
              <a:custGeom>
                <a:avLst/>
                <a:gdLst/>
                <a:ahLst/>
                <a:cxnLst>
                  <a:cxn ang="0">
                    <a:pos x="86" y="159"/>
                  </a:cxn>
                  <a:cxn ang="0">
                    <a:pos x="75" y="159"/>
                  </a:cxn>
                  <a:cxn ang="0">
                    <a:pos x="3" y="87"/>
                  </a:cxn>
                  <a:cxn ang="0">
                    <a:pos x="3" y="75"/>
                  </a:cxn>
                  <a:cxn ang="0">
                    <a:pos x="75" y="3"/>
                  </a:cxn>
                  <a:cxn ang="0">
                    <a:pos x="86" y="3"/>
                  </a:cxn>
                  <a:cxn ang="0">
                    <a:pos x="158" y="75"/>
                  </a:cxn>
                  <a:cxn ang="0">
                    <a:pos x="158" y="87"/>
                  </a:cxn>
                  <a:cxn ang="0">
                    <a:pos x="86" y="159"/>
                  </a:cxn>
                  <a:cxn ang="0">
                    <a:pos x="147" y="75"/>
                  </a:cxn>
                  <a:cxn ang="0">
                    <a:pos x="147" y="87"/>
                  </a:cxn>
                  <a:cxn ang="0">
                    <a:pos x="75" y="15"/>
                  </a:cxn>
                  <a:cxn ang="0">
                    <a:pos x="86" y="15"/>
                  </a:cxn>
                  <a:cxn ang="0">
                    <a:pos x="14" y="87"/>
                  </a:cxn>
                  <a:cxn ang="0">
                    <a:pos x="14" y="75"/>
                  </a:cxn>
                  <a:cxn ang="0">
                    <a:pos x="86" y="147"/>
                  </a:cxn>
                  <a:cxn ang="0">
                    <a:pos x="75" y="147"/>
                  </a:cxn>
                  <a:cxn ang="0">
                    <a:pos x="147" y="75"/>
                  </a:cxn>
                </a:cxnLst>
                <a:rect l="0" t="0" r="r" b="b"/>
                <a:pathLst>
                  <a:path w="162" h="162">
                    <a:moveTo>
                      <a:pt x="86" y="159"/>
                    </a:moveTo>
                    <a:cubicBezTo>
                      <a:pt x="83" y="162"/>
                      <a:pt x="78" y="162"/>
                      <a:pt x="75" y="159"/>
                    </a:cubicBezTo>
                    <a:lnTo>
                      <a:pt x="3" y="87"/>
                    </a:lnTo>
                    <a:cubicBezTo>
                      <a:pt x="0" y="83"/>
                      <a:pt x="0" y="78"/>
                      <a:pt x="3" y="75"/>
                    </a:cubicBezTo>
                    <a:lnTo>
                      <a:pt x="75" y="3"/>
                    </a:lnTo>
                    <a:cubicBezTo>
                      <a:pt x="78" y="0"/>
                      <a:pt x="83" y="0"/>
                      <a:pt x="86" y="3"/>
                    </a:cubicBezTo>
                    <a:lnTo>
                      <a:pt x="158" y="75"/>
                    </a:lnTo>
                    <a:cubicBezTo>
                      <a:pt x="162" y="78"/>
                      <a:pt x="162" y="83"/>
                      <a:pt x="158" y="87"/>
                    </a:cubicBezTo>
                    <a:lnTo>
                      <a:pt x="86" y="159"/>
                    </a:lnTo>
                    <a:close/>
                    <a:moveTo>
                      <a:pt x="147" y="75"/>
                    </a:moveTo>
                    <a:lnTo>
                      <a:pt x="147" y="87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14" y="87"/>
                    </a:lnTo>
                    <a:lnTo>
                      <a:pt x="14" y="75"/>
                    </a:lnTo>
                    <a:lnTo>
                      <a:pt x="86" y="147"/>
                    </a:lnTo>
                    <a:lnTo>
                      <a:pt x="75" y="147"/>
                    </a:lnTo>
                    <a:lnTo>
                      <a:pt x="147" y="75"/>
                    </a:lnTo>
                    <a:close/>
                  </a:path>
                </a:pathLst>
              </a:custGeom>
              <a:solidFill>
                <a:srgbClr val="416FA6"/>
              </a:solidFill>
              <a:ln w="0" cap="flat">
                <a:solidFill>
                  <a:srgbClr val="416F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1" name="Freeform 183"/>
              <p:cNvSpPr>
                <a:spLocks/>
              </p:cNvSpPr>
              <p:nvPr/>
            </p:nvSpPr>
            <p:spPr bwMode="auto">
              <a:xfrm>
                <a:off x="797" y="3622"/>
                <a:ext cx="2819" cy="52"/>
              </a:xfrm>
              <a:custGeom>
                <a:avLst/>
                <a:gdLst/>
                <a:ahLst/>
                <a:cxnLst>
                  <a:cxn ang="0">
                    <a:pos x="23" y="96"/>
                  </a:cxn>
                  <a:cxn ang="0">
                    <a:pos x="999" y="48"/>
                  </a:cxn>
                  <a:cxn ang="0">
                    <a:pos x="1976" y="32"/>
                  </a:cxn>
                  <a:cxn ang="0">
                    <a:pos x="2952" y="0"/>
                  </a:cxn>
                  <a:cxn ang="0">
                    <a:pos x="3929" y="16"/>
                  </a:cxn>
                  <a:cxn ang="0">
                    <a:pos x="4904" y="16"/>
                  </a:cxn>
                  <a:cxn ang="0">
                    <a:pos x="5881" y="48"/>
                  </a:cxn>
                  <a:cxn ang="0">
                    <a:pos x="6858" y="96"/>
                  </a:cxn>
                  <a:cxn ang="0">
                    <a:pos x="7832" y="96"/>
                  </a:cxn>
                  <a:cxn ang="0">
                    <a:pos x="7856" y="120"/>
                  </a:cxn>
                  <a:cxn ang="0">
                    <a:pos x="7832" y="144"/>
                  </a:cxn>
                  <a:cxn ang="0">
                    <a:pos x="6855" y="144"/>
                  </a:cxn>
                  <a:cxn ang="0">
                    <a:pos x="5880" y="96"/>
                  </a:cxn>
                  <a:cxn ang="0">
                    <a:pos x="4904" y="64"/>
                  </a:cxn>
                  <a:cxn ang="0">
                    <a:pos x="3928" y="64"/>
                  </a:cxn>
                  <a:cxn ang="0">
                    <a:pos x="2953" y="48"/>
                  </a:cxn>
                  <a:cxn ang="0">
                    <a:pos x="1977" y="80"/>
                  </a:cxn>
                  <a:cxn ang="0">
                    <a:pos x="1002" y="96"/>
                  </a:cxn>
                  <a:cxn ang="0">
                    <a:pos x="26" y="144"/>
                  </a:cxn>
                  <a:cxn ang="0">
                    <a:pos x="0" y="122"/>
                  </a:cxn>
                  <a:cxn ang="0">
                    <a:pos x="23" y="96"/>
                  </a:cxn>
                </a:cxnLst>
                <a:rect l="0" t="0" r="r" b="b"/>
                <a:pathLst>
                  <a:path w="7856" h="145">
                    <a:moveTo>
                      <a:pt x="23" y="96"/>
                    </a:moveTo>
                    <a:lnTo>
                      <a:pt x="999" y="48"/>
                    </a:lnTo>
                    <a:lnTo>
                      <a:pt x="1976" y="32"/>
                    </a:lnTo>
                    <a:lnTo>
                      <a:pt x="2952" y="0"/>
                    </a:lnTo>
                    <a:lnTo>
                      <a:pt x="3929" y="16"/>
                    </a:lnTo>
                    <a:lnTo>
                      <a:pt x="4904" y="16"/>
                    </a:lnTo>
                    <a:lnTo>
                      <a:pt x="5881" y="48"/>
                    </a:lnTo>
                    <a:lnTo>
                      <a:pt x="6858" y="96"/>
                    </a:lnTo>
                    <a:lnTo>
                      <a:pt x="7832" y="96"/>
                    </a:lnTo>
                    <a:cubicBezTo>
                      <a:pt x="7846" y="96"/>
                      <a:pt x="7856" y="107"/>
                      <a:pt x="7856" y="120"/>
                    </a:cubicBezTo>
                    <a:cubicBezTo>
                      <a:pt x="7856" y="134"/>
                      <a:pt x="7846" y="144"/>
                      <a:pt x="7832" y="144"/>
                    </a:cubicBezTo>
                    <a:lnTo>
                      <a:pt x="6855" y="144"/>
                    </a:lnTo>
                    <a:lnTo>
                      <a:pt x="5880" y="96"/>
                    </a:lnTo>
                    <a:lnTo>
                      <a:pt x="4904" y="64"/>
                    </a:lnTo>
                    <a:lnTo>
                      <a:pt x="3928" y="64"/>
                    </a:lnTo>
                    <a:lnTo>
                      <a:pt x="2953" y="48"/>
                    </a:lnTo>
                    <a:lnTo>
                      <a:pt x="1977" y="80"/>
                    </a:lnTo>
                    <a:lnTo>
                      <a:pt x="1002" y="96"/>
                    </a:lnTo>
                    <a:lnTo>
                      <a:pt x="26" y="144"/>
                    </a:lnTo>
                    <a:cubicBezTo>
                      <a:pt x="12" y="145"/>
                      <a:pt x="1" y="135"/>
                      <a:pt x="0" y="122"/>
                    </a:cubicBezTo>
                    <a:cubicBezTo>
                      <a:pt x="0" y="108"/>
                      <a:pt x="10" y="97"/>
                      <a:pt x="23" y="96"/>
                    </a:cubicBezTo>
                    <a:close/>
                  </a:path>
                </a:pathLst>
              </a:custGeom>
              <a:solidFill>
                <a:srgbClr val="86A44A"/>
              </a:solidFill>
              <a:ln w="9525" cap="flat">
                <a:solidFill>
                  <a:srgbClr val="86A44A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2" name="Freeform 184"/>
              <p:cNvSpPr>
                <a:spLocks/>
              </p:cNvSpPr>
              <p:nvPr/>
            </p:nvSpPr>
            <p:spPr bwMode="auto">
              <a:xfrm>
                <a:off x="785" y="3642"/>
                <a:ext cx="52" cy="5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2" y="51"/>
                  </a:cxn>
                  <a:cxn ang="0">
                    <a:pos x="0" y="51"/>
                  </a:cxn>
                  <a:cxn ang="0">
                    <a:pos x="26" y="0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lnTo>
                      <a:pt x="52" y="51"/>
                    </a:lnTo>
                    <a:lnTo>
                      <a:pt x="0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3" name="Freeform 185"/>
              <p:cNvSpPr>
                <a:spLocks noEditPoints="1"/>
              </p:cNvSpPr>
              <p:nvPr/>
            </p:nvSpPr>
            <p:spPr bwMode="auto">
              <a:xfrm>
                <a:off x="782" y="3639"/>
                <a:ext cx="58" cy="57"/>
              </a:xfrm>
              <a:custGeom>
                <a:avLst/>
                <a:gdLst/>
                <a:ahLst/>
                <a:cxnLst>
                  <a:cxn ang="0">
                    <a:pos x="73" y="5"/>
                  </a:cxn>
                  <a:cxn ang="0">
                    <a:pos x="81" y="0"/>
                  </a:cxn>
                  <a:cxn ang="0">
                    <a:pos x="88" y="5"/>
                  </a:cxn>
                  <a:cxn ang="0">
                    <a:pos x="160" y="149"/>
                  </a:cxn>
                  <a:cxn ang="0">
                    <a:pos x="159" y="157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7"/>
                  </a:cxn>
                  <a:cxn ang="0">
                    <a:pos x="1" y="149"/>
                  </a:cxn>
                  <a:cxn ang="0">
                    <a:pos x="73" y="5"/>
                  </a:cxn>
                  <a:cxn ang="0">
                    <a:pos x="16" y="156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5" y="156"/>
                  </a:cxn>
                  <a:cxn ang="0">
                    <a:pos x="73" y="12"/>
                  </a:cxn>
                  <a:cxn ang="0">
                    <a:pos x="88" y="12"/>
                  </a:cxn>
                  <a:cxn ang="0">
                    <a:pos x="16" y="156"/>
                  </a:cxn>
                </a:cxnLst>
                <a:rect l="0" t="0" r="r" b="b"/>
                <a:pathLst>
                  <a:path w="161" h="160">
                    <a:moveTo>
                      <a:pt x="73" y="5"/>
                    </a:moveTo>
                    <a:cubicBezTo>
                      <a:pt x="75" y="2"/>
                      <a:pt x="77" y="0"/>
                      <a:pt x="81" y="0"/>
                    </a:cubicBezTo>
                    <a:cubicBezTo>
                      <a:pt x="84" y="0"/>
                      <a:pt x="86" y="2"/>
                      <a:pt x="88" y="5"/>
                    </a:cubicBezTo>
                    <a:lnTo>
                      <a:pt x="160" y="149"/>
                    </a:lnTo>
                    <a:cubicBezTo>
                      <a:pt x="161" y="151"/>
                      <a:pt x="161" y="154"/>
                      <a:pt x="159" y="157"/>
                    </a:cubicBezTo>
                    <a:cubicBezTo>
                      <a:pt x="158" y="159"/>
                      <a:pt x="155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9"/>
                      <a:pt x="2" y="157"/>
                    </a:cubicBezTo>
                    <a:cubicBezTo>
                      <a:pt x="0" y="154"/>
                      <a:pt x="0" y="151"/>
                      <a:pt x="1" y="149"/>
                    </a:cubicBezTo>
                    <a:lnTo>
                      <a:pt x="73" y="5"/>
                    </a:lnTo>
                    <a:close/>
                    <a:moveTo>
                      <a:pt x="16" y="156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5" y="156"/>
                    </a:lnTo>
                    <a:lnTo>
                      <a:pt x="73" y="12"/>
                    </a:lnTo>
                    <a:lnTo>
                      <a:pt x="88" y="12"/>
                    </a:lnTo>
                    <a:lnTo>
                      <a:pt x="16" y="156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4" name="Freeform 186"/>
              <p:cNvSpPr>
                <a:spLocks/>
              </p:cNvSpPr>
              <p:nvPr/>
            </p:nvSpPr>
            <p:spPr bwMode="auto">
              <a:xfrm>
                <a:off x="1136" y="3623"/>
                <a:ext cx="51" cy="5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1" y="51"/>
                  </a:cxn>
                  <a:cxn ang="0">
                    <a:pos x="0" y="51"/>
                  </a:cxn>
                  <a:cxn ang="0">
                    <a:pos x="25" y="0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51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5" name="Freeform 187"/>
              <p:cNvSpPr>
                <a:spLocks noEditPoints="1"/>
              </p:cNvSpPr>
              <p:nvPr/>
            </p:nvSpPr>
            <p:spPr bwMode="auto">
              <a:xfrm>
                <a:off x="1132" y="3620"/>
                <a:ext cx="58" cy="57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81" y="0"/>
                  </a:cxn>
                  <a:cxn ang="0">
                    <a:pos x="88" y="4"/>
                  </a:cxn>
                  <a:cxn ang="0">
                    <a:pos x="160" y="148"/>
                  </a:cxn>
                  <a:cxn ang="0">
                    <a:pos x="159" y="156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6"/>
                  </a:cxn>
                  <a:cxn ang="0">
                    <a:pos x="1" y="148"/>
                  </a:cxn>
                  <a:cxn ang="0">
                    <a:pos x="73" y="4"/>
                  </a:cxn>
                  <a:cxn ang="0">
                    <a:pos x="16" y="156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5" y="156"/>
                  </a:cxn>
                  <a:cxn ang="0">
                    <a:pos x="73" y="12"/>
                  </a:cxn>
                  <a:cxn ang="0">
                    <a:pos x="88" y="12"/>
                  </a:cxn>
                  <a:cxn ang="0">
                    <a:pos x="16" y="156"/>
                  </a:cxn>
                </a:cxnLst>
                <a:rect l="0" t="0" r="r" b="b"/>
                <a:pathLst>
                  <a:path w="161" h="160">
                    <a:moveTo>
                      <a:pt x="73" y="4"/>
                    </a:moveTo>
                    <a:cubicBezTo>
                      <a:pt x="75" y="2"/>
                      <a:pt x="78" y="0"/>
                      <a:pt x="81" y="0"/>
                    </a:cubicBezTo>
                    <a:cubicBezTo>
                      <a:pt x="84" y="0"/>
                      <a:pt x="86" y="2"/>
                      <a:pt x="88" y="4"/>
                    </a:cubicBezTo>
                    <a:lnTo>
                      <a:pt x="160" y="148"/>
                    </a:lnTo>
                    <a:cubicBezTo>
                      <a:pt x="161" y="151"/>
                      <a:pt x="161" y="154"/>
                      <a:pt x="159" y="156"/>
                    </a:cubicBezTo>
                    <a:cubicBezTo>
                      <a:pt x="158" y="159"/>
                      <a:pt x="155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9"/>
                      <a:pt x="2" y="156"/>
                    </a:cubicBezTo>
                    <a:cubicBezTo>
                      <a:pt x="0" y="154"/>
                      <a:pt x="0" y="151"/>
                      <a:pt x="1" y="148"/>
                    </a:cubicBezTo>
                    <a:lnTo>
                      <a:pt x="73" y="4"/>
                    </a:lnTo>
                    <a:close/>
                    <a:moveTo>
                      <a:pt x="16" y="156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5" y="156"/>
                    </a:lnTo>
                    <a:lnTo>
                      <a:pt x="73" y="12"/>
                    </a:lnTo>
                    <a:lnTo>
                      <a:pt x="88" y="12"/>
                    </a:lnTo>
                    <a:lnTo>
                      <a:pt x="16" y="156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6" name="Freeform 188"/>
              <p:cNvSpPr>
                <a:spLocks/>
              </p:cNvSpPr>
              <p:nvPr/>
            </p:nvSpPr>
            <p:spPr bwMode="auto">
              <a:xfrm>
                <a:off x="1486" y="3617"/>
                <a:ext cx="51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1" y="52"/>
                  </a:cxn>
                  <a:cxn ang="0">
                    <a:pos x="0" y="52"/>
                  </a:cxn>
                  <a:cxn ang="0">
                    <a:pos x="26" y="0"/>
                  </a:cxn>
                </a:cxnLst>
                <a:rect l="0" t="0" r="r" b="b"/>
                <a:pathLst>
                  <a:path w="51" h="52">
                    <a:moveTo>
                      <a:pt x="26" y="0"/>
                    </a:moveTo>
                    <a:lnTo>
                      <a:pt x="51" y="52"/>
                    </a:lnTo>
                    <a:lnTo>
                      <a:pt x="0" y="5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7" name="Freeform 189"/>
              <p:cNvSpPr>
                <a:spLocks noEditPoints="1"/>
              </p:cNvSpPr>
              <p:nvPr/>
            </p:nvSpPr>
            <p:spPr bwMode="auto">
              <a:xfrm>
                <a:off x="1482" y="3614"/>
                <a:ext cx="58" cy="57"/>
              </a:xfrm>
              <a:custGeom>
                <a:avLst/>
                <a:gdLst/>
                <a:ahLst/>
                <a:cxnLst>
                  <a:cxn ang="0">
                    <a:pos x="73" y="5"/>
                  </a:cxn>
                  <a:cxn ang="0">
                    <a:pos x="81" y="0"/>
                  </a:cxn>
                  <a:cxn ang="0">
                    <a:pos x="88" y="5"/>
                  </a:cxn>
                  <a:cxn ang="0">
                    <a:pos x="160" y="149"/>
                  </a:cxn>
                  <a:cxn ang="0">
                    <a:pos x="159" y="156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6"/>
                  </a:cxn>
                  <a:cxn ang="0">
                    <a:pos x="1" y="149"/>
                  </a:cxn>
                  <a:cxn ang="0">
                    <a:pos x="73" y="5"/>
                  </a:cxn>
                  <a:cxn ang="0">
                    <a:pos x="16" y="156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5" y="156"/>
                  </a:cxn>
                  <a:cxn ang="0">
                    <a:pos x="73" y="12"/>
                  </a:cxn>
                  <a:cxn ang="0">
                    <a:pos x="88" y="12"/>
                  </a:cxn>
                  <a:cxn ang="0">
                    <a:pos x="16" y="156"/>
                  </a:cxn>
                </a:cxnLst>
                <a:rect l="0" t="0" r="r" b="b"/>
                <a:pathLst>
                  <a:path w="161" h="160">
                    <a:moveTo>
                      <a:pt x="73" y="5"/>
                    </a:moveTo>
                    <a:cubicBezTo>
                      <a:pt x="75" y="2"/>
                      <a:pt x="78" y="0"/>
                      <a:pt x="81" y="0"/>
                    </a:cubicBezTo>
                    <a:cubicBezTo>
                      <a:pt x="84" y="0"/>
                      <a:pt x="86" y="2"/>
                      <a:pt x="88" y="5"/>
                    </a:cubicBezTo>
                    <a:lnTo>
                      <a:pt x="160" y="149"/>
                    </a:lnTo>
                    <a:cubicBezTo>
                      <a:pt x="161" y="151"/>
                      <a:pt x="161" y="154"/>
                      <a:pt x="159" y="156"/>
                    </a:cubicBezTo>
                    <a:cubicBezTo>
                      <a:pt x="158" y="159"/>
                      <a:pt x="155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9"/>
                      <a:pt x="2" y="156"/>
                    </a:cubicBezTo>
                    <a:cubicBezTo>
                      <a:pt x="0" y="154"/>
                      <a:pt x="0" y="151"/>
                      <a:pt x="1" y="149"/>
                    </a:cubicBezTo>
                    <a:lnTo>
                      <a:pt x="73" y="5"/>
                    </a:lnTo>
                    <a:close/>
                    <a:moveTo>
                      <a:pt x="16" y="156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5" y="156"/>
                    </a:lnTo>
                    <a:lnTo>
                      <a:pt x="73" y="12"/>
                    </a:lnTo>
                    <a:lnTo>
                      <a:pt x="88" y="12"/>
                    </a:lnTo>
                    <a:lnTo>
                      <a:pt x="16" y="156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8" name="Freeform 190"/>
              <p:cNvSpPr>
                <a:spLocks/>
              </p:cNvSpPr>
              <p:nvPr/>
            </p:nvSpPr>
            <p:spPr bwMode="auto">
              <a:xfrm>
                <a:off x="1836" y="3608"/>
                <a:ext cx="51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1" y="52"/>
                  </a:cxn>
                  <a:cxn ang="0">
                    <a:pos x="0" y="52"/>
                  </a:cxn>
                  <a:cxn ang="0">
                    <a:pos x="26" y="0"/>
                  </a:cxn>
                </a:cxnLst>
                <a:rect l="0" t="0" r="r" b="b"/>
                <a:pathLst>
                  <a:path w="51" h="52">
                    <a:moveTo>
                      <a:pt x="26" y="0"/>
                    </a:moveTo>
                    <a:lnTo>
                      <a:pt x="51" y="52"/>
                    </a:lnTo>
                    <a:lnTo>
                      <a:pt x="0" y="5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399" name="Freeform 191"/>
              <p:cNvSpPr>
                <a:spLocks noEditPoints="1"/>
              </p:cNvSpPr>
              <p:nvPr/>
            </p:nvSpPr>
            <p:spPr bwMode="auto">
              <a:xfrm>
                <a:off x="1833" y="3605"/>
                <a:ext cx="57" cy="57"/>
              </a:xfrm>
              <a:custGeom>
                <a:avLst/>
                <a:gdLst/>
                <a:ahLst/>
                <a:cxnLst>
                  <a:cxn ang="0">
                    <a:pos x="73" y="5"/>
                  </a:cxn>
                  <a:cxn ang="0">
                    <a:pos x="81" y="0"/>
                  </a:cxn>
                  <a:cxn ang="0">
                    <a:pos x="88" y="5"/>
                  </a:cxn>
                  <a:cxn ang="0">
                    <a:pos x="160" y="149"/>
                  </a:cxn>
                  <a:cxn ang="0">
                    <a:pos x="159" y="156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6"/>
                  </a:cxn>
                  <a:cxn ang="0">
                    <a:pos x="1" y="149"/>
                  </a:cxn>
                  <a:cxn ang="0">
                    <a:pos x="73" y="5"/>
                  </a:cxn>
                  <a:cxn ang="0">
                    <a:pos x="16" y="156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5" y="156"/>
                  </a:cxn>
                  <a:cxn ang="0">
                    <a:pos x="73" y="12"/>
                  </a:cxn>
                  <a:cxn ang="0">
                    <a:pos x="88" y="12"/>
                  </a:cxn>
                  <a:cxn ang="0">
                    <a:pos x="16" y="156"/>
                  </a:cxn>
                </a:cxnLst>
                <a:rect l="0" t="0" r="r" b="b"/>
                <a:pathLst>
                  <a:path w="161" h="160">
                    <a:moveTo>
                      <a:pt x="73" y="5"/>
                    </a:moveTo>
                    <a:cubicBezTo>
                      <a:pt x="75" y="2"/>
                      <a:pt x="78" y="0"/>
                      <a:pt x="81" y="0"/>
                    </a:cubicBezTo>
                    <a:cubicBezTo>
                      <a:pt x="84" y="0"/>
                      <a:pt x="86" y="2"/>
                      <a:pt x="88" y="5"/>
                    </a:cubicBezTo>
                    <a:lnTo>
                      <a:pt x="160" y="149"/>
                    </a:lnTo>
                    <a:cubicBezTo>
                      <a:pt x="161" y="151"/>
                      <a:pt x="161" y="154"/>
                      <a:pt x="159" y="156"/>
                    </a:cubicBezTo>
                    <a:cubicBezTo>
                      <a:pt x="158" y="159"/>
                      <a:pt x="155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9"/>
                      <a:pt x="2" y="156"/>
                    </a:cubicBezTo>
                    <a:cubicBezTo>
                      <a:pt x="0" y="154"/>
                      <a:pt x="0" y="151"/>
                      <a:pt x="1" y="149"/>
                    </a:cubicBezTo>
                    <a:lnTo>
                      <a:pt x="73" y="5"/>
                    </a:lnTo>
                    <a:close/>
                    <a:moveTo>
                      <a:pt x="16" y="156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5" y="156"/>
                    </a:lnTo>
                    <a:lnTo>
                      <a:pt x="73" y="12"/>
                    </a:lnTo>
                    <a:lnTo>
                      <a:pt x="88" y="12"/>
                    </a:lnTo>
                    <a:lnTo>
                      <a:pt x="16" y="156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0" name="Freeform 192"/>
              <p:cNvSpPr>
                <a:spLocks/>
              </p:cNvSpPr>
              <p:nvPr/>
            </p:nvSpPr>
            <p:spPr bwMode="auto">
              <a:xfrm>
                <a:off x="2186" y="3617"/>
                <a:ext cx="52" cy="5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2" y="51"/>
                  </a:cxn>
                  <a:cxn ang="0">
                    <a:pos x="0" y="51"/>
                  </a:cxn>
                  <a:cxn ang="0">
                    <a:pos x="26" y="0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lnTo>
                      <a:pt x="52" y="51"/>
                    </a:lnTo>
                    <a:lnTo>
                      <a:pt x="0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1" name="Freeform 193"/>
              <p:cNvSpPr>
                <a:spLocks noEditPoints="1"/>
              </p:cNvSpPr>
              <p:nvPr/>
            </p:nvSpPr>
            <p:spPr bwMode="auto">
              <a:xfrm>
                <a:off x="2183" y="3614"/>
                <a:ext cx="57" cy="57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81" y="0"/>
                  </a:cxn>
                  <a:cxn ang="0">
                    <a:pos x="88" y="4"/>
                  </a:cxn>
                  <a:cxn ang="0">
                    <a:pos x="160" y="148"/>
                  </a:cxn>
                  <a:cxn ang="0">
                    <a:pos x="159" y="156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6"/>
                  </a:cxn>
                  <a:cxn ang="0">
                    <a:pos x="1" y="148"/>
                  </a:cxn>
                  <a:cxn ang="0">
                    <a:pos x="73" y="4"/>
                  </a:cxn>
                  <a:cxn ang="0">
                    <a:pos x="16" y="156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5" y="156"/>
                  </a:cxn>
                  <a:cxn ang="0">
                    <a:pos x="73" y="12"/>
                  </a:cxn>
                  <a:cxn ang="0">
                    <a:pos x="88" y="12"/>
                  </a:cxn>
                  <a:cxn ang="0">
                    <a:pos x="16" y="156"/>
                  </a:cxn>
                </a:cxnLst>
                <a:rect l="0" t="0" r="r" b="b"/>
                <a:pathLst>
                  <a:path w="161" h="160">
                    <a:moveTo>
                      <a:pt x="73" y="4"/>
                    </a:moveTo>
                    <a:cubicBezTo>
                      <a:pt x="75" y="2"/>
                      <a:pt x="78" y="0"/>
                      <a:pt x="81" y="0"/>
                    </a:cubicBezTo>
                    <a:cubicBezTo>
                      <a:pt x="84" y="0"/>
                      <a:pt x="86" y="2"/>
                      <a:pt x="88" y="4"/>
                    </a:cubicBezTo>
                    <a:lnTo>
                      <a:pt x="160" y="148"/>
                    </a:lnTo>
                    <a:cubicBezTo>
                      <a:pt x="161" y="151"/>
                      <a:pt x="161" y="154"/>
                      <a:pt x="159" y="156"/>
                    </a:cubicBezTo>
                    <a:cubicBezTo>
                      <a:pt x="158" y="159"/>
                      <a:pt x="155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9"/>
                      <a:pt x="2" y="156"/>
                    </a:cubicBezTo>
                    <a:cubicBezTo>
                      <a:pt x="0" y="154"/>
                      <a:pt x="0" y="151"/>
                      <a:pt x="1" y="148"/>
                    </a:cubicBezTo>
                    <a:lnTo>
                      <a:pt x="73" y="4"/>
                    </a:lnTo>
                    <a:close/>
                    <a:moveTo>
                      <a:pt x="16" y="156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5" y="156"/>
                    </a:lnTo>
                    <a:lnTo>
                      <a:pt x="73" y="12"/>
                    </a:lnTo>
                    <a:lnTo>
                      <a:pt x="88" y="12"/>
                    </a:lnTo>
                    <a:lnTo>
                      <a:pt x="16" y="156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2" name="Freeform 194"/>
              <p:cNvSpPr>
                <a:spLocks/>
              </p:cNvSpPr>
              <p:nvPr/>
            </p:nvSpPr>
            <p:spPr bwMode="auto">
              <a:xfrm>
                <a:off x="2536" y="3613"/>
                <a:ext cx="52" cy="5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2" y="51"/>
                  </a:cxn>
                  <a:cxn ang="0">
                    <a:pos x="0" y="51"/>
                  </a:cxn>
                  <a:cxn ang="0">
                    <a:pos x="26" y="0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lnTo>
                      <a:pt x="52" y="51"/>
                    </a:lnTo>
                    <a:lnTo>
                      <a:pt x="0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3" name="Freeform 195"/>
              <p:cNvSpPr>
                <a:spLocks noEditPoints="1"/>
              </p:cNvSpPr>
              <p:nvPr/>
            </p:nvSpPr>
            <p:spPr bwMode="auto">
              <a:xfrm>
                <a:off x="2533" y="3610"/>
                <a:ext cx="58" cy="57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81" y="0"/>
                  </a:cxn>
                  <a:cxn ang="0">
                    <a:pos x="88" y="4"/>
                  </a:cxn>
                  <a:cxn ang="0">
                    <a:pos x="160" y="148"/>
                  </a:cxn>
                  <a:cxn ang="0">
                    <a:pos x="159" y="156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6"/>
                  </a:cxn>
                  <a:cxn ang="0">
                    <a:pos x="1" y="148"/>
                  </a:cxn>
                  <a:cxn ang="0">
                    <a:pos x="73" y="4"/>
                  </a:cxn>
                  <a:cxn ang="0">
                    <a:pos x="16" y="156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5" y="156"/>
                  </a:cxn>
                  <a:cxn ang="0">
                    <a:pos x="73" y="12"/>
                  </a:cxn>
                  <a:cxn ang="0">
                    <a:pos x="88" y="12"/>
                  </a:cxn>
                  <a:cxn ang="0">
                    <a:pos x="16" y="156"/>
                  </a:cxn>
                </a:cxnLst>
                <a:rect l="0" t="0" r="r" b="b"/>
                <a:pathLst>
                  <a:path w="161" h="160">
                    <a:moveTo>
                      <a:pt x="73" y="4"/>
                    </a:moveTo>
                    <a:cubicBezTo>
                      <a:pt x="75" y="2"/>
                      <a:pt x="78" y="0"/>
                      <a:pt x="81" y="0"/>
                    </a:cubicBezTo>
                    <a:cubicBezTo>
                      <a:pt x="84" y="0"/>
                      <a:pt x="86" y="2"/>
                      <a:pt x="88" y="4"/>
                    </a:cubicBezTo>
                    <a:lnTo>
                      <a:pt x="160" y="148"/>
                    </a:lnTo>
                    <a:cubicBezTo>
                      <a:pt x="161" y="151"/>
                      <a:pt x="161" y="154"/>
                      <a:pt x="159" y="156"/>
                    </a:cubicBezTo>
                    <a:cubicBezTo>
                      <a:pt x="158" y="159"/>
                      <a:pt x="155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9"/>
                      <a:pt x="2" y="156"/>
                    </a:cubicBezTo>
                    <a:cubicBezTo>
                      <a:pt x="0" y="154"/>
                      <a:pt x="0" y="151"/>
                      <a:pt x="1" y="148"/>
                    </a:cubicBezTo>
                    <a:lnTo>
                      <a:pt x="73" y="4"/>
                    </a:lnTo>
                    <a:close/>
                    <a:moveTo>
                      <a:pt x="16" y="156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5" y="156"/>
                    </a:lnTo>
                    <a:lnTo>
                      <a:pt x="73" y="12"/>
                    </a:lnTo>
                    <a:lnTo>
                      <a:pt x="88" y="12"/>
                    </a:lnTo>
                    <a:lnTo>
                      <a:pt x="16" y="156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4" name="Freeform 196"/>
              <p:cNvSpPr>
                <a:spLocks/>
              </p:cNvSpPr>
              <p:nvPr/>
            </p:nvSpPr>
            <p:spPr bwMode="auto">
              <a:xfrm>
                <a:off x="2886" y="3627"/>
                <a:ext cx="52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26" y="0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52" y="52"/>
                    </a:lnTo>
                    <a:lnTo>
                      <a:pt x="0" y="5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5" name="Freeform 197"/>
              <p:cNvSpPr>
                <a:spLocks noEditPoints="1"/>
              </p:cNvSpPr>
              <p:nvPr/>
            </p:nvSpPr>
            <p:spPr bwMode="auto">
              <a:xfrm>
                <a:off x="2883" y="3624"/>
                <a:ext cx="58" cy="57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81" y="0"/>
                  </a:cxn>
                  <a:cxn ang="0">
                    <a:pos x="88" y="4"/>
                  </a:cxn>
                  <a:cxn ang="0">
                    <a:pos x="160" y="148"/>
                  </a:cxn>
                  <a:cxn ang="0">
                    <a:pos x="160" y="156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6"/>
                  </a:cxn>
                  <a:cxn ang="0">
                    <a:pos x="2" y="148"/>
                  </a:cxn>
                  <a:cxn ang="0">
                    <a:pos x="74" y="4"/>
                  </a:cxn>
                  <a:cxn ang="0">
                    <a:pos x="16" y="156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6" y="156"/>
                  </a:cxn>
                  <a:cxn ang="0">
                    <a:pos x="74" y="12"/>
                  </a:cxn>
                  <a:cxn ang="0">
                    <a:pos x="88" y="12"/>
                  </a:cxn>
                  <a:cxn ang="0">
                    <a:pos x="16" y="156"/>
                  </a:cxn>
                </a:cxnLst>
                <a:rect l="0" t="0" r="r" b="b"/>
                <a:pathLst>
                  <a:path w="161" h="160">
                    <a:moveTo>
                      <a:pt x="74" y="4"/>
                    </a:moveTo>
                    <a:cubicBezTo>
                      <a:pt x="75" y="2"/>
                      <a:pt x="78" y="0"/>
                      <a:pt x="81" y="0"/>
                    </a:cubicBezTo>
                    <a:cubicBezTo>
                      <a:pt x="84" y="0"/>
                      <a:pt x="86" y="2"/>
                      <a:pt x="88" y="4"/>
                    </a:cubicBezTo>
                    <a:lnTo>
                      <a:pt x="160" y="148"/>
                    </a:lnTo>
                    <a:cubicBezTo>
                      <a:pt x="161" y="151"/>
                      <a:pt x="161" y="154"/>
                      <a:pt x="160" y="156"/>
                    </a:cubicBezTo>
                    <a:cubicBezTo>
                      <a:pt x="158" y="159"/>
                      <a:pt x="155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9"/>
                      <a:pt x="2" y="156"/>
                    </a:cubicBezTo>
                    <a:cubicBezTo>
                      <a:pt x="0" y="154"/>
                      <a:pt x="0" y="151"/>
                      <a:pt x="2" y="148"/>
                    </a:cubicBezTo>
                    <a:lnTo>
                      <a:pt x="74" y="4"/>
                    </a:lnTo>
                    <a:close/>
                    <a:moveTo>
                      <a:pt x="16" y="156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6" y="156"/>
                    </a:lnTo>
                    <a:lnTo>
                      <a:pt x="74" y="12"/>
                    </a:lnTo>
                    <a:lnTo>
                      <a:pt x="88" y="12"/>
                    </a:lnTo>
                    <a:lnTo>
                      <a:pt x="16" y="156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6" name="Freeform 198"/>
              <p:cNvSpPr>
                <a:spLocks/>
              </p:cNvSpPr>
              <p:nvPr/>
            </p:nvSpPr>
            <p:spPr bwMode="auto">
              <a:xfrm>
                <a:off x="3236" y="3642"/>
                <a:ext cx="52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26" y="0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52" y="52"/>
                    </a:lnTo>
                    <a:lnTo>
                      <a:pt x="0" y="5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7" name="Freeform 199"/>
              <p:cNvSpPr>
                <a:spLocks noEditPoints="1"/>
              </p:cNvSpPr>
              <p:nvPr/>
            </p:nvSpPr>
            <p:spPr bwMode="auto">
              <a:xfrm>
                <a:off x="3233" y="3639"/>
                <a:ext cx="58" cy="58"/>
              </a:xfrm>
              <a:custGeom>
                <a:avLst/>
                <a:gdLst/>
                <a:ahLst/>
                <a:cxnLst>
                  <a:cxn ang="0">
                    <a:pos x="74" y="5"/>
                  </a:cxn>
                  <a:cxn ang="0">
                    <a:pos x="81" y="0"/>
                  </a:cxn>
                  <a:cxn ang="0">
                    <a:pos x="88" y="5"/>
                  </a:cxn>
                  <a:cxn ang="0">
                    <a:pos x="160" y="149"/>
                  </a:cxn>
                  <a:cxn ang="0">
                    <a:pos x="160" y="156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6"/>
                  </a:cxn>
                  <a:cxn ang="0">
                    <a:pos x="2" y="149"/>
                  </a:cxn>
                  <a:cxn ang="0">
                    <a:pos x="74" y="5"/>
                  </a:cxn>
                  <a:cxn ang="0">
                    <a:pos x="16" y="156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6" y="156"/>
                  </a:cxn>
                  <a:cxn ang="0">
                    <a:pos x="74" y="12"/>
                  </a:cxn>
                  <a:cxn ang="0">
                    <a:pos x="88" y="12"/>
                  </a:cxn>
                  <a:cxn ang="0">
                    <a:pos x="16" y="156"/>
                  </a:cxn>
                </a:cxnLst>
                <a:rect l="0" t="0" r="r" b="b"/>
                <a:pathLst>
                  <a:path w="161" h="160">
                    <a:moveTo>
                      <a:pt x="74" y="5"/>
                    </a:moveTo>
                    <a:cubicBezTo>
                      <a:pt x="75" y="2"/>
                      <a:pt x="78" y="0"/>
                      <a:pt x="81" y="0"/>
                    </a:cubicBezTo>
                    <a:cubicBezTo>
                      <a:pt x="84" y="0"/>
                      <a:pt x="87" y="2"/>
                      <a:pt x="88" y="5"/>
                    </a:cubicBezTo>
                    <a:lnTo>
                      <a:pt x="160" y="149"/>
                    </a:lnTo>
                    <a:cubicBezTo>
                      <a:pt x="161" y="151"/>
                      <a:pt x="161" y="154"/>
                      <a:pt x="160" y="156"/>
                    </a:cubicBezTo>
                    <a:cubicBezTo>
                      <a:pt x="158" y="159"/>
                      <a:pt x="155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9"/>
                      <a:pt x="2" y="156"/>
                    </a:cubicBezTo>
                    <a:cubicBezTo>
                      <a:pt x="0" y="154"/>
                      <a:pt x="0" y="151"/>
                      <a:pt x="2" y="149"/>
                    </a:cubicBezTo>
                    <a:lnTo>
                      <a:pt x="74" y="5"/>
                    </a:lnTo>
                    <a:close/>
                    <a:moveTo>
                      <a:pt x="16" y="156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6" y="156"/>
                    </a:lnTo>
                    <a:lnTo>
                      <a:pt x="74" y="12"/>
                    </a:lnTo>
                    <a:lnTo>
                      <a:pt x="88" y="12"/>
                    </a:lnTo>
                    <a:lnTo>
                      <a:pt x="16" y="156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8" name="Freeform 200"/>
              <p:cNvSpPr>
                <a:spLocks/>
              </p:cNvSpPr>
              <p:nvPr/>
            </p:nvSpPr>
            <p:spPr bwMode="auto">
              <a:xfrm>
                <a:off x="3587" y="3642"/>
                <a:ext cx="51" cy="5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1" y="52"/>
                  </a:cxn>
                  <a:cxn ang="0">
                    <a:pos x="0" y="52"/>
                  </a:cxn>
                  <a:cxn ang="0">
                    <a:pos x="25" y="0"/>
                  </a:cxn>
                </a:cxnLst>
                <a:rect l="0" t="0" r="r" b="b"/>
                <a:pathLst>
                  <a:path w="51" h="52">
                    <a:moveTo>
                      <a:pt x="25" y="0"/>
                    </a:moveTo>
                    <a:lnTo>
                      <a:pt x="51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9A54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09" name="Freeform 201"/>
              <p:cNvSpPr>
                <a:spLocks noEditPoints="1"/>
              </p:cNvSpPr>
              <p:nvPr/>
            </p:nvSpPr>
            <p:spPr bwMode="auto">
              <a:xfrm>
                <a:off x="3583" y="3639"/>
                <a:ext cx="58" cy="58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81" y="0"/>
                  </a:cxn>
                  <a:cxn ang="0">
                    <a:pos x="88" y="4"/>
                  </a:cxn>
                  <a:cxn ang="0">
                    <a:pos x="160" y="148"/>
                  </a:cxn>
                  <a:cxn ang="0">
                    <a:pos x="160" y="156"/>
                  </a:cxn>
                  <a:cxn ang="0">
                    <a:pos x="153" y="160"/>
                  </a:cxn>
                  <a:cxn ang="0">
                    <a:pos x="9" y="160"/>
                  </a:cxn>
                  <a:cxn ang="0">
                    <a:pos x="2" y="156"/>
                  </a:cxn>
                  <a:cxn ang="0">
                    <a:pos x="2" y="148"/>
                  </a:cxn>
                  <a:cxn ang="0">
                    <a:pos x="74" y="4"/>
                  </a:cxn>
                  <a:cxn ang="0">
                    <a:pos x="16" y="155"/>
                  </a:cxn>
                  <a:cxn ang="0">
                    <a:pos x="9" y="144"/>
                  </a:cxn>
                  <a:cxn ang="0">
                    <a:pos x="153" y="144"/>
                  </a:cxn>
                  <a:cxn ang="0">
                    <a:pos x="146" y="155"/>
                  </a:cxn>
                  <a:cxn ang="0">
                    <a:pos x="74" y="11"/>
                  </a:cxn>
                  <a:cxn ang="0">
                    <a:pos x="88" y="11"/>
                  </a:cxn>
                  <a:cxn ang="0">
                    <a:pos x="16" y="155"/>
                  </a:cxn>
                </a:cxnLst>
                <a:rect l="0" t="0" r="r" b="b"/>
                <a:pathLst>
                  <a:path w="161" h="160">
                    <a:moveTo>
                      <a:pt x="74" y="4"/>
                    </a:moveTo>
                    <a:cubicBezTo>
                      <a:pt x="75" y="2"/>
                      <a:pt x="78" y="0"/>
                      <a:pt x="81" y="0"/>
                    </a:cubicBezTo>
                    <a:cubicBezTo>
                      <a:pt x="84" y="0"/>
                      <a:pt x="87" y="2"/>
                      <a:pt x="88" y="4"/>
                    </a:cubicBezTo>
                    <a:lnTo>
                      <a:pt x="160" y="148"/>
                    </a:lnTo>
                    <a:cubicBezTo>
                      <a:pt x="161" y="151"/>
                      <a:pt x="161" y="154"/>
                      <a:pt x="160" y="156"/>
                    </a:cubicBezTo>
                    <a:cubicBezTo>
                      <a:pt x="158" y="158"/>
                      <a:pt x="156" y="160"/>
                      <a:pt x="153" y="160"/>
                    </a:cubicBezTo>
                    <a:lnTo>
                      <a:pt x="9" y="160"/>
                    </a:lnTo>
                    <a:cubicBezTo>
                      <a:pt x="6" y="160"/>
                      <a:pt x="3" y="158"/>
                      <a:pt x="2" y="156"/>
                    </a:cubicBezTo>
                    <a:cubicBezTo>
                      <a:pt x="0" y="154"/>
                      <a:pt x="0" y="151"/>
                      <a:pt x="2" y="148"/>
                    </a:cubicBezTo>
                    <a:lnTo>
                      <a:pt x="74" y="4"/>
                    </a:lnTo>
                    <a:close/>
                    <a:moveTo>
                      <a:pt x="16" y="155"/>
                    </a:moveTo>
                    <a:lnTo>
                      <a:pt x="9" y="144"/>
                    </a:lnTo>
                    <a:lnTo>
                      <a:pt x="153" y="144"/>
                    </a:lnTo>
                    <a:lnTo>
                      <a:pt x="146" y="155"/>
                    </a:lnTo>
                    <a:lnTo>
                      <a:pt x="74" y="11"/>
                    </a:lnTo>
                    <a:lnTo>
                      <a:pt x="88" y="11"/>
                    </a:lnTo>
                    <a:lnTo>
                      <a:pt x="16" y="155"/>
                    </a:lnTo>
                    <a:close/>
                  </a:path>
                </a:pathLst>
              </a:custGeom>
              <a:solidFill>
                <a:srgbClr val="86A44A"/>
              </a:solidFill>
              <a:ln w="0" cap="flat">
                <a:solidFill>
                  <a:srgbClr val="86A4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410" name="Rectangle 202"/>
              <p:cNvSpPr>
                <a:spLocks noChangeArrowheads="1"/>
              </p:cNvSpPr>
              <p:nvPr/>
            </p:nvSpPr>
            <p:spPr bwMode="auto">
              <a:xfrm>
                <a:off x="3538" y="2689"/>
                <a:ext cx="30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1,34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411" name="Rectangle 203"/>
              <p:cNvSpPr>
                <a:spLocks noChangeArrowheads="1"/>
              </p:cNvSpPr>
              <p:nvPr/>
            </p:nvSpPr>
            <p:spPr bwMode="auto">
              <a:xfrm>
                <a:off x="428" y="3646"/>
                <a:ext cx="9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412" name="Rectangle 204"/>
              <p:cNvSpPr>
                <a:spLocks noChangeArrowheads="1"/>
              </p:cNvSpPr>
              <p:nvPr/>
            </p:nvSpPr>
            <p:spPr bwMode="auto">
              <a:xfrm>
                <a:off x="337" y="3292"/>
                <a:ext cx="253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0,5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2414" name="Rectangle 206"/>
            <p:cNvSpPr>
              <a:spLocks noChangeArrowheads="1"/>
            </p:cNvSpPr>
            <p:nvPr/>
          </p:nvSpPr>
          <p:spPr bwMode="auto">
            <a:xfrm>
              <a:off x="337" y="2939"/>
              <a:ext cx="24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1,0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15" name="Rectangle 207"/>
            <p:cNvSpPr>
              <a:spLocks noChangeArrowheads="1"/>
            </p:cNvSpPr>
            <p:nvPr/>
          </p:nvSpPr>
          <p:spPr bwMode="auto">
            <a:xfrm>
              <a:off x="337" y="2585"/>
              <a:ext cx="25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1,5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16" name="Rectangle 208"/>
            <p:cNvSpPr>
              <a:spLocks noChangeArrowheads="1"/>
            </p:cNvSpPr>
            <p:nvPr/>
          </p:nvSpPr>
          <p:spPr bwMode="auto">
            <a:xfrm>
              <a:off x="337" y="2232"/>
              <a:ext cx="24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2,0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17" name="Rectangle 209"/>
            <p:cNvSpPr>
              <a:spLocks noChangeArrowheads="1"/>
            </p:cNvSpPr>
            <p:nvPr/>
          </p:nvSpPr>
          <p:spPr bwMode="auto">
            <a:xfrm>
              <a:off x="337" y="1878"/>
              <a:ext cx="25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2,5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18" name="Rectangle 210"/>
            <p:cNvSpPr>
              <a:spLocks noChangeArrowheads="1"/>
            </p:cNvSpPr>
            <p:nvPr/>
          </p:nvSpPr>
          <p:spPr bwMode="auto">
            <a:xfrm>
              <a:off x="337" y="1525"/>
              <a:ext cx="24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3,0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19" name="Rectangle 211"/>
            <p:cNvSpPr>
              <a:spLocks noChangeArrowheads="1"/>
            </p:cNvSpPr>
            <p:nvPr/>
          </p:nvSpPr>
          <p:spPr bwMode="auto">
            <a:xfrm>
              <a:off x="337" y="1171"/>
              <a:ext cx="25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3,5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0" name="Rectangle 212"/>
            <p:cNvSpPr>
              <a:spLocks noChangeArrowheads="1"/>
            </p:cNvSpPr>
            <p:nvPr/>
          </p:nvSpPr>
          <p:spPr bwMode="auto">
            <a:xfrm>
              <a:off x="682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1" name="Rectangle 213"/>
            <p:cNvSpPr>
              <a:spLocks noChangeArrowheads="1"/>
            </p:cNvSpPr>
            <p:nvPr/>
          </p:nvSpPr>
          <p:spPr bwMode="auto">
            <a:xfrm>
              <a:off x="1032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2" name="Rectangle 214"/>
            <p:cNvSpPr>
              <a:spLocks noChangeArrowheads="1"/>
            </p:cNvSpPr>
            <p:nvPr/>
          </p:nvSpPr>
          <p:spPr bwMode="auto">
            <a:xfrm>
              <a:off x="1382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2004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3" name="Rectangle 215"/>
            <p:cNvSpPr>
              <a:spLocks noChangeArrowheads="1"/>
            </p:cNvSpPr>
            <p:nvPr/>
          </p:nvSpPr>
          <p:spPr bwMode="auto">
            <a:xfrm>
              <a:off x="1732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2005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4" name="Rectangle 216"/>
            <p:cNvSpPr>
              <a:spLocks noChangeArrowheads="1"/>
            </p:cNvSpPr>
            <p:nvPr/>
          </p:nvSpPr>
          <p:spPr bwMode="auto">
            <a:xfrm>
              <a:off x="2082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2006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5" name="Rectangle 217"/>
            <p:cNvSpPr>
              <a:spLocks noChangeArrowheads="1"/>
            </p:cNvSpPr>
            <p:nvPr/>
          </p:nvSpPr>
          <p:spPr bwMode="auto">
            <a:xfrm>
              <a:off x="2432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2007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6" name="Rectangle 218"/>
            <p:cNvSpPr>
              <a:spLocks noChangeArrowheads="1"/>
            </p:cNvSpPr>
            <p:nvPr/>
          </p:nvSpPr>
          <p:spPr bwMode="auto">
            <a:xfrm>
              <a:off x="2783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2008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7" name="Rectangle 219"/>
            <p:cNvSpPr>
              <a:spLocks noChangeArrowheads="1"/>
            </p:cNvSpPr>
            <p:nvPr/>
          </p:nvSpPr>
          <p:spPr bwMode="auto">
            <a:xfrm>
              <a:off x="3133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2009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8" name="Rectangle 220"/>
            <p:cNvSpPr>
              <a:spLocks noChangeArrowheads="1"/>
            </p:cNvSpPr>
            <p:nvPr/>
          </p:nvSpPr>
          <p:spPr bwMode="auto">
            <a:xfrm>
              <a:off x="3483" y="3805"/>
              <a:ext cx="31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29" name="Freeform 221"/>
            <p:cNvSpPr>
              <a:spLocks/>
            </p:cNvSpPr>
            <p:nvPr/>
          </p:nvSpPr>
          <p:spPr bwMode="auto">
            <a:xfrm>
              <a:off x="3989" y="1688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CE8E8D"/>
            </a:solidFill>
            <a:ln w="9525" cap="flat">
              <a:solidFill>
                <a:srgbClr val="CE8E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30" name="Rectangle 222"/>
            <p:cNvSpPr>
              <a:spLocks noChangeArrowheads="1"/>
            </p:cNvSpPr>
            <p:nvPr/>
          </p:nvSpPr>
          <p:spPr bwMode="auto">
            <a:xfrm>
              <a:off x="4072" y="1691"/>
              <a:ext cx="29" cy="11"/>
            </a:xfrm>
            <a:prstGeom prst="rect">
              <a:avLst/>
            </a:prstGeom>
            <a:solidFill>
              <a:srgbClr val="D193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31" name="Freeform 223"/>
            <p:cNvSpPr>
              <a:spLocks noEditPoints="1"/>
            </p:cNvSpPr>
            <p:nvPr/>
          </p:nvSpPr>
          <p:spPr bwMode="auto">
            <a:xfrm>
              <a:off x="4069" y="1688"/>
              <a:ext cx="34" cy="1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8" y="0"/>
                </a:cxn>
                <a:cxn ang="0">
                  <a:pos x="96" y="8"/>
                </a:cxn>
                <a:cxn ang="0">
                  <a:pos x="96" y="40"/>
                </a:cxn>
                <a:cxn ang="0">
                  <a:pos x="88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88" y="32"/>
                </a:cxn>
                <a:cxn ang="0">
                  <a:pos x="80" y="40"/>
                </a:cxn>
                <a:cxn ang="0">
                  <a:pos x="80" y="8"/>
                </a:cxn>
                <a:cxn ang="0">
                  <a:pos x="8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96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88" y="0"/>
                  </a:lnTo>
                  <a:cubicBezTo>
                    <a:pt x="93" y="0"/>
                    <a:pt x="96" y="4"/>
                    <a:pt x="96" y="8"/>
                  </a:cubicBezTo>
                  <a:lnTo>
                    <a:pt x="96" y="40"/>
                  </a:lnTo>
                  <a:cubicBezTo>
                    <a:pt x="96" y="45"/>
                    <a:pt x="93" y="48"/>
                    <a:pt x="88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88" y="32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8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CE8E8D"/>
            </a:solidFill>
            <a:ln w="9525" cap="flat">
              <a:solidFill>
                <a:srgbClr val="CE8E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32" name="Rectangle 224"/>
            <p:cNvSpPr>
              <a:spLocks noChangeArrowheads="1"/>
            </p:cNvSpPr>
            <p:nvPr/>
          </p:nvSpPr>
          <p:spPr bwMode="auto">
            <a:xfrm>
              <a:off x="4164" y="1618"/>
              <a:ext cx="79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Cultura e Lazer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33" name="Freeform 225"/>
            <p:cNvSpPr>
              <a:spLocks/>
            </p:cNvSpPr>
            <p:nvPr/>
          </p:nvSpPr>
          <p:spPr bwMode="auto">
            <a:xfrm>
              <a:off x="3989" y="1883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DA8137"/>
            </a:solidFill>
            <a:ln w="9525" cap="flat">
              <a:solidFill>
                <a:srgbClr val="DA813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34" name="Oval 226"/>
            <p:cNvSpPr>
              <a:spLocks noChangeArrowheads="1"/>
            </p:cNvSpPr>
            <p:nvPr/>
          </p:nvSpPr>
          <p:spPr bwMode="auto">
            <a:xfrm>
              <a:off x="4043" y="1863"/>
              <a:ext cx="58" cy="52"/>
            </a:xfrm>
            <a:prstGeom prst="ellipse">
              <a:avLst/>
            </a:prstGeom>
            <a:solidFill>
              <a:srgbClr val="DB843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35" name="Freeform 227"/>
            <p:cNvSpPr>
              <a:spLocks noEditPoints="1"/>
            </p:cNvSpPr>
            <p:nvPr/>
          </p:nvSpPr>
          <p:spPr bwMode="auto">
            <a:xfrm>
              <a:off x="4040" y="1860"/>
              <a:ext cx="64" cy="58"/>
            </a:xfrm>
            <a:custGeom>
              <a:avLst/>
              <a:gdLst/>
              <a:ahLst/>
              <a:cxnLst>
                <a:cxn ang="0">
                  <a:pos x="176" y="82"/>
                </a:cxn>
                <a:cxn ang="0">
                  <a:pos x="169" y="113"/>
                </a:cxn>
                <a:cxn ang="0">
                  <a:pos x="149" y="138"/>
                </a:cxn>
                <a:cxn ang="0">
                  <a:pos x="121" y="154"/>
                </a:cxn>
                <a:cxn ang="0">
                  <a:pos x="87" y="160"/>
                </a:cxn>
                <a:cxn ang="0">
                  <a:pos x="53" y="153"/>
                </a:cxn>
                <a:cxn ang="0">
                  <a:pos x="26" y="136"/>
                </a:cxn>
                <a:cxn ang="0">
                  <a:pos x="7" y="110"/>
                </a:cxn>
                <a:cxn ang="0">
                  <a:pos x="1" y="79"/>
                </a:cxn>
                <a:cxn ang="0">
                  <a:pos x="8" y="48"/>
                </a:cxn>
                <a:cxn ang="0">
                  <a:pos x="28" y="23"/>
                </a:cxn>
                <a:cxn ang="0">
                  <a:pos x="56" y="7"/>
                </a:cxn>
                <a:cxn ang="0">
                  <a:pos x="90" y="1"/>
                </a:cxn>
                <a:cxn ang="0">
                  <a:pos x="123" y="8"/>
                </a:cxn>
                <a:cxn ang="0">
                  <a:pos x="152" y="25"/>
                </a:cxn>
                <a:cxn ang="0">
                  <a:pos x="170" y="51"/>
                </a:cxn>
                <a:cxn ang="0">
                  <a:pos x="155" y="54"/>
                </a:cxn>
                <a:cxn ang="0">
                  <a:pos x="139" y="34"/>
                </a:cxn>
                <a:cxn ang="0">
                  <a:pos x="115" y="21"/>
                </a:cxn>
                <a:cxn ang="0">
                  <a:pos x="87" y="16"/>
                </a:cxn>
                <a:cxn ang="0">
                  <a:pos x="59" y="22"/>
                </a:cxn>
                <a:cxn ang="0">
                  <a:pos x="37" y="36"/>
                </a:cxn>
                <a:cxn ang="0">
                  <a:pos x="21" y="57"/>
                </a:cxn>
                <a:cxn ang="0">
                  <a:pos x="16" y="82"/>
                </a:cxn>
                <a:cxn ang="0">
                  <a:pos x="22" y="107"/>
                </a:cxn>
                <a:cxn ang="0">
                  <a:pos x="39" y="127"/>
                </a:cxn>
                <a:cxn ang="0">
                  <a:pos x="62" y="140"/>
                </a:cxn>
                <a:cxn ang="0">
                  <a:pos x="90" y="145"/>
                </a:cxn>
                <a:cxn ang="0">
                  <a:pos x="118" y="139"/>
                </a:cxn>
                <a:cxn ang="0">
                  <a:pos x="141" y="125"/>
                </a:cxn>
                <a:cxn ang="0">
                  <a:pos x="156" y="104"/>
                </a:cxn>
                <a:cxn ang="0">
                  <a:pos x="161" y="79"/>
                </a:cxn>
                <a:cxn ang="0">
                  <a:pos x="155" y="54"/>
                </a:cxn>
              </a:cxnLst>
              <a:rect l="0" t="0" r="r" b="b"/>
              <a:pathLst>
                <a:path w="177" h="161">
                  <a:moveTo>
                    <a:pt x="176" y="79"/>
                  </a:moveTo>
                  <a:cubicBezTo>
                    <a:pt x="177" y="80"/>
                    <a:pt x="177" y="81"/>
                    <a:pt x="176" y="82"/>
                  </a:cubicBezTo>
                  <a:lnTo>
                    <a:pt x="170" y="110"/>
                  </a:lnTo>
                  <a:cubicBezTo>
                    <a:pt x="170" y="111"/>
                    <a:pt x="170" y="112"/>
                    <a:pt x="169" y="113"/>
                  </a:cubicBezTo>
                  <a:lnTo>
                    <a:pt x="152" y="136"/>
                  </a:lnTo>
                  <a:cubicBezTo>
                    <a:pt x="151" y="137"/>
                    <a:pt x="150" y="138"/>
                    <a:pt x="149" y="138"/>
                  </a:cubicBezTo>
                  <a:lnTo>
                    <a:pt x="123" y="153"/>
                  </a:lnTo>
                  <a:cubicBezTo>
                    <a:pt x="123" y="154"/>
                    <a:pt x="122" y="154"/>
                    <a:pt x="121" y="154"/>
                  </a:cubicBezTo>
                  <a:lnTo>
                    <a:pt x="90" y="160"/>
                  </a:lnTo>
                  <a:cubicBezTo>
                    <a:pt x="89" y="161"/>
                    <a:pt x="88" y="161"/>
                    <a:pt x="87" y="160"/>
                  </a:cubicBezTo>
                  <a:lnTo>
                    <a:pt x="56" y="154"/>
                  </a:lnTo>
                  <a:cubicBezTo>
                    <a:pt x="55" y="154"/>
                    <a:pt x="54" y="154"/>
                    <a:pt x="53" y="153"/>
                  </a:cubicBezTo>
                  <a:lnTo>
                    <a:pt x="28" y="138"/>
                  </a:lnTo>
                  <a:cubicBezTo>
                    <a:pt x="28" y="138"/>
                    <a:pt x="27" y="137"/>
                    <a:pt x="26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8"/>
                    <a:pt x="8" y="48"/>
                  </a:cubicBezTo>
                  <a:lnTo>
                    <a:pt x="26" y="25"/>
                  </a:lnTo>
                  <a:cubicBezTo>
                    <a:pt x="27" y="24"/>
                    <a:pt x="28" y="23"/>
                    <a:pt x="28" y="23"/>
                  </a:cubicBezTo>
                  <a:lnTo>
                    <a:pt x="53" y="8"/>
                  </a:lnTo>
                  <a:cubicBezTo>
                    <a:pt x="54" y="7"/>
                    <a:pt x="55" y="7"/>
                    <a:pt x="56" y="7"/>
                  </a:cubicBezTo>
                  <a:lnTo>
                    <a:pt x="87" y="1"/>
                  </a:lnTo>
                  <a:cubicBezTo>
                    <a:pt x="88" y="0"/>
                    <a:pt x="89" y="0"/>
                    <a:pt x="90" y="1"/>
                  </a:cubicBezTo>
                  <a:lnTo>
                    <a:pt x="121" y="7"/>
                  </a:lnTo>
                  <a:cubicBezTo>
                    <a:pt x="122" y="7"/>
                    <a:pt x="123" y="7"/>
                    <a:pt x="123" y="8"/>
                  </a:cubicBezTo>
                  <a:lnTo>
                    <a:pt x="149" y="23"/>
                  </a:lnTo>
                  <a:cubicBezTo>
                    <a:pt x="150" y="23"/>
                    <a:pt x="151" y="24"/>
                    <a:pt x="152" y="25"/>
                  </a:cubicBezTo>
                  <a:lnTo>
                    <a:pt x="169" y="48"/>
                  </a:lnTo>
                  <a:cubicBezTo>
                    <a:pt x="170" y="49"/>
                    <a:pt x="170" y="50"/>
                    <a:pt x="170" y="51"/>
                  </a:cubicBezTo>
                  <a:lnTo>
                    <a:pt x="176" y="79"/>
                  </a:lnTo>
                  <a:close/>
                  <a:moveTo>
                    <a:pt x="155" y="54"/>
                  </a:moveTo>
                  <a:lnTo>
                    <a:pt x="156" y="57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15" y="21"/>
                  </a:lnTo>
                  <a:lnTo>
                    <a:pt x="118" y="22"/>
                  </a:lnTo>
                  <a:lnTo>
                    <a:pt x="87" y="16"/>
                  </a:lnTo>
                  <a:lnTo>
                    <a:pt x="90" y="16"/>
                  </a:lnTo>
                  <a:lnTo>
                    <a:pt x="59" y="22"/>
                  </a:lnTo>
                  <a:lnTo>
                    <a:pt x="62" y="21"/>
                  </a:lnTo>
                  <a:lnTo>
                    <a:pt x="37" y="36"/>
                  </a:lnTo>
                  <a:lnTo>
                    <a:pt x="39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lnTo>
                    <a:pt x="21" y="104"/>
                  </a:lnTo>
                  <a:lnTo>
                    <a:pt x="39" y="127"/>
                  </a:lnTo>
                  <a:lnTo>
                    <a:pt x="37" y="125"/>
                  </a:lnTo>
                  <a:lnTo>
                    <a:pt x="62" y="140"/>
                  </a:lnTo>
                  <a:lnTo>
                    <a:pt x="59" y="139"/>
                  </a:lnTo>
                  <a:lnTo>
                    <a:pt x="90" y="145"/>
                  </a:lnTo>
                  <a:lnTo>
                    <a:pt x="87" y="145"/>
                  </a:lnTo>
                  <a:lnTo>
                    <a:pt x="118" y="139"/>
                  </a:lnTo>
                  <a:lnTo>
                    <a:pt x="115" y="140"/>
                  </a:lnTo>
                  <a:lnTo>
                    <a:pt x="141" y="125"/>
                  </a:lnTo>
                  <a:lnTo>
                    <a:pt x="139" y="127"/>
                  </a:lnTo>
                  <a:lnTo>
                    <a:pt x="156" y="104"/>
                  </a:lnTo>
                  <a:lnTo>
                    <a:pt x="155" y="107"/>
                  </a:lnTo>
                  <a:lnTo>
                    <a:pt x="161" y="79"/>
                  </a:lnTo>
                  <a:lnTo>
                    <a:pt x="161" y="82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rgbClr val="DA8137"/>
            </a:solidFill>
            <a:ln w="9525" cap="flat">
              <a:solidFill>
                <a:srgbClr val="DA813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36" name="Rectangle 228"/>
            <p:cNvSpPr>
              <a:spLocks noChangeArrowheads="1"/>
            </p:cNvSpPr>
            <p:nvPr/>
          </p:nvSpPr>
          <p:spPr bwMode="auto">
            <a:xfrm>
              <a:off x="4164" y="1812"/>
              <a:ext cx="68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Alimentação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37" name="Freeform 229"/>
            <p:cNvSpPr>
              <a:spLocks/>
            </p:cNvSpPr>
            <p:nvPr/>
          </p:nvSpPr>
          <p:spPr bwMode="auto">
            <a:xfrm>
              <a:off x="3989" y="2078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A597B9"/>
            </a:solidFill>
            <a:ln w="9525" cap="flat">
              <a:solidFill>
                <a:srgbClr val="A597B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38" name="Freeform 230"/>
            <p:cNvSpPr>
              <a:spLocks/>
            </p:cNvSpPr>
            <p:nvPr/>
          </p:nvSpPr>
          <p:spPr bwMode="auto">
            <a:xfrm>
              <a:off x="4046" y="2061"/>
              <a:ext cx="52" cy="52"/>
            </a:xfrm>
            <a:custGeom>
              <a:avLst/>
              <a:gdLst/>
              <a:ahLst/>
              <a:cxnLst>
                <a:cxn ang="0">
                  <a:pos x="26" y="52"/>
                </a:cxn>
                <a:cxn ang="0">
                  <a:pos x="0" y="26"/>
                </a:cxn>
                <a:cxn ang="0">
                  <a:pos x="26" y="0"/>
                </a:cxn>
                <a:cxn ang="0">
                  <a:pos x="52" y="26"/>
                </a:cxn>
                <a:cxn ang="0">
                  <a:pos x="26" y="52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52" y="26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A99B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39" name="Freeform 231"/>
            <p:cNvSpPr>
              <a:spLocks noEditPoints="1"/>
            </p:cNvSpPr>
            <p:nvPr/>
          </p:nvSpPr>
          <p:spPr bwMode="auto">
            <a:xfrm>
              <a:off x="4043" y="2058"/>
              <a:ext cx="58" cy="58"/>
            </a:xfrm>
            <a:custGeom>
              <a:avLst/>
              <a:gdLst/>
              <a:ahLst/>
              <a:cxnLst>
                <a:cxn ang="0">
                  <a:pos x="86" y="158"/>
                </a:cxn>
                <a:cxn ang="0">
                  <a:pos x="75" y="158"/>
                </a:cxn>
                <a:cxn ang="0">
                  <a:pos x="3" y="86"/>
                </a:cxn>
                <a:cxn ang="0">
                  <a:pos x="3" y="75"/>
                </a:cxn>
                <a:cxn ang="0">
                  <a:pos x="75" y="3"/>
                </a:cxn>
                <a:cxn ang="0">
                  <a:pos x="86" y="3"/>
                </a:cxn>
                <a:cxn ang="0">
                  <a:pos x="158" y="75"/>
                </a:cxn>
                <a:cxn ang="0">
                  <a:pos x="158" y="86"/>
                </a:cxn>
                <a:cxn ang="0">
                  <a:pos x="86" y="158"/>
                </a:cxn>
                <a:cxn ang="0">
                  <a:pos x="147" y="75"/>
                </a:cxn>
                <a:cxn ang="0">
                  <a:pos x="147" y="86"/>
                </a:cxn>
                <a:cxn ang="0">
                  <a:pos x="75" y="14"/>
                </a:cxn>
                <a:cxn ang="0">
                  <a:pos x="86" y="14"/>
                </a:cxn>
                <a:cxn ang="0">
                  <a:pos x="14" y="86"/>
                </a:cxn>
                <a:cxn ang="0">
                  <a:pos x="14" y="75"/>
                </a:cxn>
                <a:cxn ang="0">
                  <a:pos x="86" y="147"/>
                </a:cxn>
                <a:cxn ang="0">
                  <a:pos x="75" y="147"/>
                </a:cxn>
                <a:cxn ang="0">
                  <a:pos x="147" y="75"/>
                </a:cxn>
              </a:cxnLst>
              <a:rect l="0" t="0" r="r" b="b"/>
              <a:pathLst>
                <a:path w="161" h="161">
                  <a:moveTo>
                    <a:pt x="86" y="158"/>
                  </a:moveTo>
                  <a:cubicBezTo>
                    <a:pt x="83" y="161"/>
                    <a:pt x="78" y="161"/>
                    <a:pt x="75" y="158"/>
                  </a:cubicBezTo>
                  <a:lnTo>
                    <a:pt x="3" y="86"/>
                  </a:lnTo>
                  <a:cubicBezTo>
                    <a:pt x="0" y="83"/>
                    <a:pt x="0" y="78"/>
                    <a:pt x="3" y="75"/>
                  </a:cubicBezTo>
                  <a:lnTo>
                    <a:pt x="75" y="3"/>
                  </a:lnTo>
                  <a:cubicBezTo>
                    <a:pt x="78" y="0"/>
                    <a:pt x="83" y="0"/>
                    <a:pt x="86" y="3"/>
                  </a:cubicBezTo>
                  <a:lnTo>
                    <a:pt x="158" y="75"/>
                  </a:lnTo>
                  <a:cubicBezTo>
                    <a:pt x="161" y="78"/>
                    <a:pt x="161" y="83"/>
                    <a:pt x="158" y="86"/>
                  </a:cubicBezTo>
                  <a:lnTo>
                    <a:pt x="86" y="158"/>
                  </a:lnTo>
                  <a:close/>
                  <a:moveTo>
                    <a:pt x="147" y="75"/>
                  </a:moveTo>
                  <a:lnTo>
                    <a:pt x="147" y="86"/>
                  </a:lnTo>
                  <a:lnTo>
                    <a:pt x="75" y="14"/>
                  </a:lnTo>
                  <a:lnTo>
                    <a:pt x="86" y="14"/>
                  </a:lnTo>
                  <a:lnTo>
                    <a:pt x="14" y="86"/>
                  </a:lnTo>
                  <a:lnTo>
                    <a:pt x="14" y="75"/>
                  </a:lnTo>
                  <a:lnTo>
                    <a:pt x="86" y="147"/>
                  </a:lnTo>
                  <a:lnTo>
                    <a:pt x="75" y="147"/>
                  </a:lnTo>
                  <a:lnTo>
                    <a:pt x="147" y="75"/>
                  </a:lnTo>
                  <a:close/>
                </a:path>
              </a:pathLst>
            </a:custGeom>
            <a:solidFill>
              <a:srgbClr val="A597B9"/>
            </a:solidFill>
            <a:ln w="9525" cap="flat">
              <a:solidFill>
                <a:srgbClr val="A597B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40" name="Rectangle 232"/>
            <p:cNvSpPr>
              <a:spLocks noChangeArrowheads="1"/>
            </p:cNvSpPr>
            <p:nvPr/>
          </p:nvSpPr>
          <p:spPr bwMode="auto">
            <a:xfrm>
              <a:off x="4164" y="2006"/>
              <a:ext cx="54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Economia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41" name="Freeform 233"/>
            <p:cNvSpPr>
              <a:spLocks/>
            </p:cNvSpPr>
            <p:nvPr/>
          </p:nvSpPr>
          <p:spPr bwMode="auto">
            <a:xfrm>
              <a:off x="3983" y="2262"/>
              <a:ext cx="178" cy="3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48" y="0"/>
                </a:cxn>
                <a:cxn ang="0">
                  <a:pos x="496" y="48"/>
                </a:cxn>
                <a:cxn ang="0">
                  <a:pos x="448" y="96"/>
                </a:cxn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96" h="96">
                  <a:moveTo>
                    <a:pt x="48" y="0"/>
                  </a:moveTo>
                  <a:lnTo>
                    <a:pt x="448" y="0"/>
                  </a:lnTo>
                  <a:cubicBezTo>
                    <a:pt x="475" y="0"/>
                    <a:pt x="496" y="22"/>
                    <a:pt x="496" y="48"/>
                  </a:cubicBezTo>
                  <a:cubicBezTo>
                    <a:pt x="496" y="75"/>
                    <a:pt x="475" y="96"/>
                    <a:pt x="448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B5CA92"/>
            </a:solidFill>
            <a:ln w="9525" cap="flat">
              <a:solidFill>
                <a:srgbClr val="B5CA9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42" name="Rectangle 234"/>
            <p:cNvSpPr>
              <a:spLocks noChangeArrowheads="1"/>
            </p:cNvSpPr>
            <p:nvPr/>
          </p:nvSpPr>
          <p:spPr bwMode="auto">
            <a:xfrm>
              <a:off x="4037" y="2270"/>
              <a:ext cx="69" cy="18"/>
            </a:xfrm>
            <a:prstGeom prst="rect">
              <a:avLst/>
            </a:prstGeom>
            <a:solidFill>
              <a:srgbClr val="B9CD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43" name="Freeform 235"/>
            <p:cNvSpPr>
              <a:spLocks noEditPoints="1"/>
            </p:cNvSpPr>
            <p:nvPr/>
          </p:nvSpPr>
          <p:spPr bwMode="auto">
            <a:xfrm>
              <a:off x="4035" y="2268"/>
              <a:ext cx="74" cy="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56"/>
                </a:cxn>
                <a:cxn ang="0">
                  <a:pos x="200" y="64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0" y="8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200" y="48"/>
                </a:cxn>
                <a:cxn ang="0">
                  <a:pos x="192" y="56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56"/>
                </a:cxn>
              </a:cxnLst>
              <a:rect l="0" t="0" r="r" b="b"/>
              <a:pathLst>
                <a:path w="208" h="6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56"/>
                  </a:lnTo>
                  <a:cubicBezTo>
                    <a:pt x="208" y="61"/>
                    <a:pt x="205" y="64"/>
                    <a:pt x="200" y="64"/>
                  </a:cubicBezTo>
                  <a:lnTo>
                    <a:pt x="8" y="64"/>
                  </a:ln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lose/>
                  <a:moveTo>
                    <a:pt x="16" y="56"/>
                  </a:moveTo>
                  <a:lnTo>
                    <a:pt x="8" y="48"/>
                  </a:lnTo>
                  <a:lnTo>
                    <a:pt x="200" y="48"/>
                  </a:lnTo>
                  <a:lnTo>
                    <a:pt x="192" y="56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B5CA92"/>
            </a:solidFill>
            <a:ln w="9525" cap="flat">
              <a:solidFill>
                <a:srgbClr val="B5CA9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44" name="Rectangle 236"/>
            <p:cNvSpPr>
              <a:spLocks noChangeArrowheads="1"/>
            </p:cNvSpPr>
            <p:nvPr/>
          </p:nvSpPr>
          <p:spPr bwMode="auto">
            <a:xfrm>
              <a:off x="4164" y="2200"/>
              <a:ext cx="3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ACTs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45" name="Freeform 237"/>
            <p:cNvSpPr>
              <a:spLocks/>
            </p:cNvSpPr>
            <p:nvPr/>
          </p:nvSpPr>
          <p:spPr bwMode="auto">
            <a:xfrm>
              <a:off x="3989" y="2463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8EA5CB"/>
            </a:solidFill>
            <a:ln w="9525" cap="flat">
              <a:solidFill>
                <a:srgbClr val="8EA5C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46" name="Freeform 238"/>
            <p:cNvSpPr>
              <a:spLocks noEditPoints="1"/>
            </p:cNvSpPr>
            <p:nvPr/>
          </p:nvSpPr>
          <p:spPr bwMode="auto">
            <a:xfrm>
              <a:off x="4043" y="2443"/>
              <a:ext cx="58" cy="5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57"/>
                </a:cxn>
                <a:cxn ang="0">
                  <a:pos x="29" y="0"/>
                </a:cxn>
                <a:cxn ang="0">
                  <a:pos x="0" y="28"/>
                </a:cxn>
                <a:cxn ang="0">
                  <a:pos x="58" y="28"/>
                </a:cxn>
                <a:cxn ang="0">
                  <a:pos x="0" y="28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57"/>
                  </a:lnTo>
                  <a:lnTo>
                    <a:pt x="29" y="0"/>
                  </a:lnTo>
                  <a:close/>
                  <a:moveTo>
                    <a:pt x="0" y="28"/>
                  </a:moveTo>
                  <a:lnTo>
                    <a:pt x="5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3A9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47" name="Freeform 239"/>
            <p:cNvSpPr>
              <a:spLocks noEditPoints="1"/>
            </p:cNvSpPr>
            <p:nvPr/>
          </p:nvSpPr>
          <p:spPr bwMode="auto">
            <a:xfrm>
              <a:off x="4043" y="2443"/>
              <a:ext cx="58" cy="5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57"/>
                </a:cxn>
                <a:cxn ang="0">
                  <a:pos x="26" y="57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0" y="26"/>
                </a:cxn>
                <a:cxn ang="0">
                  <a:pos x="58" y="26"/>
                </a:cxn>
                <a:cxn ang="0">
                  <a:pos x="58" y="31"/>
                </a:cxn>
                <a:cxn ang="0">
                  <a:pos x="0" y="31"/>
                </a:cxn>
                <a:cxn ang="0">
                  <a:pos x="0" y="26"/>
                </a:cxn>
              </a:cxnLst>
              <a:rect l="0" t="0" r="r" b="b"/>
              <a:pathLst>
                <a:path w="58" h="57">
                  <a:moveTo>
                    <a:pt x="32" y="0"/>
                  </a:moveTo>
                  <a:lnTo>
                    <a:pt x="32" y="57"/>
                  </a:lnTo>
                  <a:lnTo>
                    <a:pt x="26" y="57"/>
                  </a:lnTo>
                  <a:lnTo>
                    <a:pt x="26" y="0"/>
                  </a:lnTo>
                  <a:lnTo>
                    <a:pt x="32" y="0"/>
                  </a:lnTo>
                  <a:close/>
                  <a:moveTo>
                    <a:pt x="0" y="26"/>
                  </a:moveTo>
                  <a:lnTo>
                    <a:pt x="58" y="26"/>
                  </a:lnTo>
                  <a:lnTo>
                    <a:pt x="58" y="31"/>
                  </a:lnTo>
                  <a:lnTo>
                    <a:pt x="0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EA5CB"/>
            </a:solidFill>
            <a:ln w="9525" cap="flat">
              <a:solidFill>
                <a:srgbClr val="8EA5C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48" name="Rectangle 240"/>
            <p:cNvSpPr>
              <a:spLocks noChangeArrowheads="1"/>
            </p:cNvSpPr>
            <p:nvPr/>
          </p:nvSpPr>
          <p:spPr bwMode="auto">
            <a:xfrm>
              <a:off x="4164" y="2393"/>
              <a:ext cx="119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Aluguel de Transporte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49" name="Freeform 241"/>
            <p:cNvSpPr>
              <a:spLocks/>
            </p:cNvSpPr>
            <p:nvPr/>
          </p:nvSpPr>
          <p:spPr bwMode="auto">
            <a:xfrm>
              <a:off x="3989" y="2658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6E548D"/>
            </a:solidFill>
            <a:ln w="9525" cap="flat">
              <a:solidFill>
                <a:srgbClr val="6E54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50" name="Freeform 242"/>
            <p:cNvSpPr>
              <a:spLocks noEditPoints="1"/>
            </p:cNvSpPr>
            <p:nvPr/>
          </p:nvSpPr>
          <p:spPr bwMode="auto">
            <a:xfrm>
              <a:off x="4043" y="2638"/>
              <a:ext cx="58" cy="57"/>
            </a:xfrm>
            <a:custGeom>
              <a:avLst/>
              <a:gdLst/>
              <a:ahLst/>
              <a:cxnLst>
                <a:cxn ang="0">
                  <a:pos x="58" y="57"/>
                </a:cxn>
                <a:cxn ang="0">
                  <a:pos x="0" y="0"/>
                </a:cxn>
                <a:cxn ang="0">
                  <a:pos x="58" y="57"/>
                </a:cxn>
                <a:cxn ang="0">
                  <a:pos x="0" y="57"/>
                </a:cxn>
                <a:cxn ang="0">
                  <a:pos x="58" y="0"/>
                </a:cxn>
                <a:cxn ang="0">
                  <a:pos x="0" y="5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0"/>
                  </a:lnTo>
                  <a:lnTo>
                    <a:pt x="58" y="57"/>
                  </a:lnTo>
                  <a:close/>
                  <a:moveTo>
                    <a:pt x="0" y="57"/>
                  </a:moveTo>
                  <a:lnTo>
                    <a:pt x="5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7158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51" name="Freeform 243"/>
            <p:cNvSpPr>
              <a:spLocks noEditPoints="1"/>
            </p:cNvSpPr>
            <p:nvPr/>
          </p:nvSpPr>
          <p:spPr bwMode="auto">
            <a:xfrm>
              <a:off x="4041" y="2636"/>
              <a:ext cx="62" cy="61"/>
            </a:xfrm>
            <a:custGeom>
              <a:avLst/>
              <a:gdLst/>
              <a:ahLst/>
              <a:cxnLst>
                <a:cxn ang="0">
                  <a:pos x="58" y="6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2" y="57"/>
                </a:cxn>
                <a:cxn ang="0">
                  <a:pos x="58" y="61"/>
                </a:cxn>
                <a:cxn ang="0">
                  <a:pos x="0" y="57"/>
                </a:cxn>
                <a:cxn ang="0">
                  <a:pos x="58" y="0"/>
                </a:cxn>
                <a:cxn ang="0">
                  <a:pos x="62" y="4"/>
                </a:cxn>
                <a:cxn ang="0">
                  <a:pos x="4" y="61"/>
                </a:cxn>
                <a:cxn ang="0">
                  <a:pos x="0" y="57"/>
                </a:cxn>
              </a:cxnLst>
              <a:rect l="0" t="0" r="r" b="b"/>
              <a:pathLst>
                <a:path w="62" h="61">
                  <a:moveTo>
                    <a:pt x="58" y="61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2" y="57"/>
                  </a:lnTo>
                  <a:lnTo>
                    <a:pt x="58" y="61"/>
                  </a:lnTo>
                  <a:close/>
                  <a:moveTo>
                    <a:pt x="0" y="57"/>
                  </a:moveTo>
                  <a:lnTo>
                    <a:pt x="58" y="0"/>
                  </a:lnTo>
                  <a:lnTo>
                    <a:pt x="62" y="4"/>
                  </a:lnTo>
                  <a:lnTo>
                    <a:pt x="4" y="6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solidFill>
                <a:srgbClr val="6E548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52" name="Rectangle 244"/>
            <p:cNvSpPr>
              <a:spLocks noChangeArrowheads="1"/>
            </p:cNvSpPr>
            <p:nvPr/>
          </p:nvSpPr>
          <p:spPr bwMode="auto">
            <a:xfrm>
              <a:off x="4164" y="2587"/>
              <a:ext cx="89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Transp. Terreste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53" name="Freeform 245"/>
            <p:cNvSpPr>
              <a:spLocks/>
            </p:cNvSpPr>
            <p:nvPr/>
          </p:nvSpPr>
          <p:spPr bwMode="auto">
            <a:xfrm>
              <a:off x="3989" y="2853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3D96AE"/>
            </a:solidFill>
            <a:ln w="9525" cap="flat">
              <a:solidFill>
                <a:srgbClr val="3D96A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54" name="Freeform 246"/>
            <p:cNvSpPr>
              <a:spLocks noEditPoints="1"/>
            </p:cNvSpPr>
            <p:nvPr/>
          </p:nvSpPr>
          <p:spPr bwMode="auto">
            <a:xfrm>
              <a:off x="4043" y="2833"/>
              <a:ext cx="58" cy="52"/>
            </a:xfrm>
            <a:custGeom>
              <a:avLst/>
              <a:gdLst/>
              <a:ahLst/>
              <a:cxnLst>
                <a:cxn ang="0">
                  <a:pos x="58" y="52"/>
                </a:cxn>
                <a:cxn ang="0">
                  <a:pos x="0" y="0"/>
                </a:cxn>
                <a:cxn ang="0">
                  <a:pos x="58" y="52"/>
                </a:cxn>
                <a:cxn ang="0">
                  <a:pos x="29" y="0"/>
                </a:cxn>
                <a:cxn ang="0">
                  <a:pos x="29" y="52"/>
                </a:cxn>
                <a:cxn ang="0">
                  <a:pos x="29" y="0"/>
                </a:cxn>
                <a:cxn ang="0">
                  <a:pos x="0" y="52"/>
                </a:cxn>
                <a:cxn ang="0">
                  <a:pos x="58" y="0"/>
                </a:cxn>
                <a:cxn ang="0">
                  <a:pos x="0" y="52"/>
                </a:cxn>
              </a:cxnLst>
              <a:rect l="0" t="0" r="r" b="b"/>
              <a:pathLst>
                <a:path w="58" h="52">
                  <a:moveTo>
                    <a:pt x="58" y="52"/>
                  </a:moveTo>
                  <a:lnTo>
                    <a:pt x="0" y="0"/>
                  </a:lnTo>
                  <a:lnTo>
                    <a:pt x="58" y="52"/>
                  </a:lnTo>
                  <a:close/>
                  <a:moveTo>
                    <a:pt x="29" y="0"/>
                  </a:moveTo>
                  <a:lnTo>
                    <a:pt x="29" y="52"/>
                  </a:lnTo>
                  <a:lnTo>
                    <a:pt x="29" y="0"/>
                  </a:lnTo>
                  <a:close/>
                  <a:moveTo>
                    <a:pt x="0" y="52"/>
                  </a:moveTo>
                  <a:lnTo>
                    <a:pt x="5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198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55" name="Freeform 247"/>
            <p:cNvSpPr>
              <a:spLocks noEditPoints="1"/>
            </p:cNvSpPr>
            <p:nvPr/>
          </p:nvSpPr>
          <p:spPr bwMode="auto">
            <a:xfrm>
              <a:off x="4041" y="2831"/>
              <a:ext cx="62" cy="56"/>
            </a:xfrm>
            <a:custGeom>
              <a:avLst/>
              <a:gdLst/>
              <a:ahLst/>
              <a:cxnLst>
                <a:cxn ang="0">
                  <a:pos x="58" y="5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2" y="52"/>
                </a:cxn>
                <a:cxn ang="0">
                  <a:pos x="58" y="56"/>
                </a:cxn>
                <a:cxn ang="0">
                  <a:pos x="34" y="2"/>
                </a:cxn>
                <a:cxn ang="0">
                  <a:pos x="34" y="54"/>
                </a:cxn>
                <a:cxn ang="0">
                  <a:pos x="28" y="54"/>
                </a:cxn>
                <a:cxn ang="0">
                  <a:pos x="28" y="2"/>
                </a:cxn>
                <a:cxn ang="0">
                  <a:pos x="34" y="2"/>
                </a:cxn>
                <a:cxn ang="0">
                  <a:pos x="0" y="52"/>
                </a:cxn>
                <a:cxn ang="0">
                  <a:pos x="58" y="0"/>
                </a:cxn>
                <a:cxn ang="0">
                  <a:pos x="62" y="4"/>
                </a:cxn>
                <a:cxn ang="0">
                  <a:pos x="4" y="56"/>
                </a:cxn>
                <a:cxn ang="0">
                  <a:pos x="0" y="52"/>
                </a:cxn>
              </a:cxnLst>
              <a:rect l="0" t="0" r="r" b="b"/>
              <a:pathLst>
                <a:path w="62" h="56">
                  <a:moveTo>
                    <a:pt x="58" y="5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2" y="52"/>
                  </a:lnTo>
                  <a:lnTo>
                    <a:pt x="58" y="56"/>
                  </a:lnTo>
                  <a:close/>
                  <a:moveTo>
                    <a:pt x="34" y="2"/>
                  </a:moveTo>
                  <a:lnTo>
                    <a:pt x="34" y="54"/>
                  </a:lnTo>
                  <a:lnTo>
                    <a:pt x="28" y="54"/>
                  </a:lnTo>
                  <a:lnTo>
                    <a:pt x="28" y="2"/>
                  </a:lnTo>
                  <a:lnTo>
                    <a:pt x="34" y="2"/>
                  </a:lnTo>
                  <a:close/>
                  <a:moveTo>
                    <a:pt x="0" y="52"/>
                  </a:moveTo>
                  <a:lnTo>
                    <a:pt x="58" y="0"/>
                  </a:lnTo>
                  <a:lnTo>
                    <a:pt x="62" y="4"/>
                  </a:lnTo>
                  <a:lnTo>
                    <a:pt x="4" y="5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3D96AE"/>
            </a:solidFill>
            <a:ln w="9525" cap="flat">
              <a:solidFill>
                <a:srgbClr val="3D96A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56" name="Rectangle 248"/>
            <p:cNvSpPr>
              <a:spLocks noChangeArrowheads="1"/>
            </p:cNvSpPr>
            <p:nvPr/>
          </p:nvSpPr>
          <p:spPr bwMode="auto">
            <a:xfrm>
              <a:off x="4164" y="2781"/>
              <a:ext cx="90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Transp. </a:t>
              </a:r>
              <a:r>
                <a:rPr kumimoji="0" lang="pt-BR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Aquaviário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57" name="Freeform 249"/>
            <p:cNvSpPr>
              <a:spLocks/>
            </p:cNvSpPr>
            <p:nvPr/>
          </p:nvSpPr>
          <p:spPr bwMode="auto">
            <a:xfrm>
              <a:off x="3989" y="3043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A8423F"/>
            </a:solidFill>
            <a:ln w="9525" cap="flat">
              <a:solidFill>
                <a:srgbClr val="A842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58" name="Rectangle 250"/>
            <p:cNvSpPr>
              <a:spLocks noChangeArrowheads="1"/>
            </p:cNvSpPr>
            <p:nvPr/>
          </p:nvSpPr>
          <p:spPr bwMode="auto">
            <a:xfrm>
              <a:off x="4043" y="3028"/>
              <a:ext cx="58" cy="52"/>
            </a:xfrm>
            <a:prstGeom prst="rect">
              <a:avLst/>
            </a:prstGeom>
            <a:solidFill>
              <a:srgbClr val="AA46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59" name="Freeform 251"/>
            <p:cNvSpPr>
              <a:spLocks noEditPoints="1"/>
            </p:cNvSpPr>
            <p:nvPr/>
          </p:nvSpPr>
          <p:spPr bwMode="auto">
            <a:xfrm>
              <a:off x="4040" y="3025"/>
              <a:ext cx="63" cy="5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52"/>
                </a:cxn>
                <a:cxn ang="0">
                  <a:pos x="168" y="160"/>
                </a:cxn>
                <a:cxn ang="0">
                  <a:pos x="8" y="160"/>
                </a:cxn>
                <a:cxn ang="0">
                  <a:pos x="0" y="152"/>
                </a:cxn>
                <a:cxn ang="0">
                  <a:pos x="0" y="8"/>
                </a:cxn>
                <a:cxn ang="0">
                  <a:pos x="16" y="152"/>
                </a:cxn>
                <a:cxn ang="0">
                  <a:pos x="8" y="144"/>
                </a:cxn>
                <a:cxn ang="0">
                  <a:pos x="168" y="144"/>
                </a:cxn>
                <a:cxn ang="0">
                  <a:pos x="160" y="152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52"/>
                </a:cxn>
              </a:cxnLst>
              <a:rect l="0" t="0" r="r" b="b"/>
              <a:pathLst>
                <a:path w="176" h="16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52"/>
                  </a:lnTo>
                  <a:cubicBezTo>
                    <a:pt x="176" y="157"/>
                    <a:pt x="173" y="160"/>
                    <a:pt x="168" y="160"/>
                  </a:cubicBezTo>
                  <a:lnTo>
                    <a:pt x="8" y="160"/>
                  </a:lnTo>
                  <a:cubicBezTo>
                    <a:pt x="4" y="160"/>
                    <a:pt x="0" y="157"/>
                    <a:pt x="0" y="152"/>
                  </a:cubicBezTo>
                  <a:lnTo>
                    <a:pt x="0" y="8"/>
                  </a:lnTo>
                  <a:close/>
                  <a:moveTo>
                    <a:pt x="16" y="152"/>
                  </a:moveTo>
                  <a:lnTo>
                    <a:pt x="8" y="144"/>
                  </a:lnTo>
                  <a:lnTo>
                    <a:pt x="168" y="144"/>
                  </a:lnTo>
                  <a:lnTo>
                    <a:pt x="160" y="152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52"/>
                  </a:lnTo>
                  <a:close/>
                </a:path>
              </a:pathLst>
            </a:custGeom>
            <a:solidFill>
              <a:srgbClr val="A8423F"/>
            </a:solidFill>
            <a:ln w="9525" cap="flat">
              <a:solidFill>
                <a:srgbClr val="A842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60" name="Rectangle 252"/>
            <p:cNvSpPr>
              <a:spLocks noChangeArrowheads="1"/>
            </p:cNvSpPr>
            <p:nvPr/>
          </p:nvSpPr>
          <p:spPr bwMode="auto">
            <a:xfrm>
              <a:off x="4164" y="2975"/>
              <a:ext cx="10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Agências de Viagem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61" name="Freeform 253"/>
            <p:cNvSpPr>
              <a:spLocks/>
            </p:cNvSpPr>
            <p:nvPr/>
          </p:nvSpPr>
          <p:spPr bwMode="auto">
            <a:xfrm>
              <a:off x="3989" y="3238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416FA6"/>
            </a:solidFill>
            <a:ln w="9525" cap="flat">
              <a:solidFill>
                <a:srgbClr val="416F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62" name="Freeform 254"/>
            <p:cNvSpPr>
              <a:spLocks/>
            </p:cNvSpPr>
            <p:nvPr/>
          </p:nvSpPr>
          <p:spPr bwMode="auto">
            <a:xfrm>
              <a:off x="4046" y="3218"/>
              <a:ext cx="52" cy="57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0" y="28"/>
                </a:cxn>
                <a:cxn ang="0">
                  <a:pos x="26" y="0"/>
                </a:cxn>
                <a:cxn ang="0">
                  <a:pos x="52" y="28"/>
                </a:cxn>
                <a:cxn ang="0">
                  <a:pos x="26" y="57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52" y="28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4572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63" name="Freeform 255"/>
            <p:cNvSpPr>
              <a:spLocks noEditPoints="1"/>
            </p:cNvSpPr>
            <p:nvPr/>
          </p:nvSpPr>
          <p:spPr bwMode="auto">
            <a:xfrm>
              <a:off x="4043" y="3215"/>
              <a:ext cx="58" cy="63"/>
            </a:xfrm>
            <a:custGeom>
              <a:avLst/>
              <a:gdLst/>
              <a:ahLst/>
              <a:cxnLst>
                <a:cxn ang="0">
                  <a:pos x="86" y="174"/>
                </a:cxn>
                <a:cxn ang="0">
                  <a:pos x="80" y="176"/>
                </a:cxn>
                <a:cxn ang="0">
                  <a:pos x="75" y="174"/>
                </a:cxn>
                <a:cxn ang="0">
                  <a:pos x="3" y="94"/>
                </a:cxn>
                <a:cxn ang="0">
                  <a:pos x="3" y="83"/>
                </a:cxn>
                <a:cxn ang="0">
                  <a:pos x="75" y="3"/>
                </a:cxn>
                <a:cxn ang="0">
                  <a:pos x="80" y="0"/>
                </a:cxn>
                <a:cxn ang="0">
                  <a:pos x="86" y="3"/>
                </a:cxn>
                <a:cxn ang="0">
                  <a:pos x="158" y="83"/>
                </a:cxn>
                <a:cxn ang="0">
                  <a:pos x="158" y="94"/>
                </a:cxn>
                <a:cxn ang="0">
                  <a:pos x="86" y="174"/>
                </a:cxn>
                <a:cxn ang="0">
                  <a:pos x="147" y="83"/>
                </a:cxn>
                <a:cxn ang="0">
                  <a:pos x="147" y="94"/>
                </a:cxn>
                <a:cxn ang="0">
                  <a:pos x="75" y="14"/>
                </a:cxn>
                <a:cxn ang="0">
                  <a:pos x="86" y="14"/>
                </a:cxn>
                <a:cxn ang="0">
                  <a:pos x="14" y="94"/>
                </a:cxn>
                <a:cxn ang="0">
                  <a:pos x="14" y="83"/>
                </a:cxn>
                <a:cxn ang="0">
                  <a:pos x="86" y="163"/>
                </a:cxn>
                <a:cxn ang="0">
                  <a:pos x="75" y="163"/>
                </a:cxn>
                <a:cxn ang="0">
                  <a:pos x="147" y="83"/>
                </a:cxn>
              </a:cxnLst>
              <a:rect l="0" t="0" r="r" b="b"/>
              <a:pathLst>
                <a:path w="161" h="176">
                  <a:moveTo>
                    <a:pt x="86" y="174"/>
                  </a:moveTo>
                  <a:cubicBezTo>
                    <a:pt x="85" y="176"/>
                    <a:pt x="83" y="176"/>
                    <a:pt x="80" y="176"/>
                  </a:cubicBezTo>
                  <a:cubicBezTo>
                    <a:pt x="78" y="176"/>
                    <a:pt x="76" y="176"/>
                    <a:pt x="75" y="174"/>
                  </a:cubicBezTo>
                  <a:lnTo>
                    <a:pt x="3" y="94"/>
                  </a:lnTo>
                  <a:cubicBezTo>
                    <a:pt x="0" y="91"/>
                    <a:pt x="0" y="86"/>
                    <a:pt x="3" y="83"/>
                  </a:cubicBezTo>
                  <a:lnTo>
                    <a:pt x="75" y="3"/>
                  </a:lnTo>
                  <a:cubicBezTo>
                    <a:pt x="76" y="1"/>
                    <a:pt x="78" y="0"/>
                    <a:pt x="80" y="0"/>
                  </a:cubicBezTo>
                  <a:cubicBezTo>
                    <a:pt x="83" y="0"/>
                    <a:pt x="85" y="1"/>
                    <a:pt x="86" y="3"/>
                  </a:cubicBezTo>
                  <a:lnTo>
                    <a:pt x="158" y="83"/>
                  </a:lnTo>
                  <a:cubicBezTo>
                    <a:pt x="161" y="86"/>
                    <a:pt x="161" y="91"/>
                    <a:pt x="158" y="94"/>
                  </a:cubicBezTo>
                  <a:lnTo>
                    <a:pt x="86" y="174"/>
                  </a:lnTo>
                  <a:close/>
                  <a:moveTo>
                    <a:pt x="147" y="83"/>
                  </a:moveTo>
                  <a:lnTo>
                    <a:pt x="147" y="94"/>
                  </a:lnTo>
                  <a:lnTo>
                    <a:pt x="75" y="14"/>
                  </a:lnTo>
                  <a:lnTo>
                    <a:pt x="86" y="14"/>
                  </a:lnTo>
                  <a:lnTo>
                    <a:pt x="14" y="94"/>
                  </a:lnTo>
                  <a:lnTo>
                    <a:pt x="14" y="83"/>
                  </a:lnTo>
                  <a:lnTo>
                    <a:pt x="86" y="163"/>
                  </a:lnTo>
                  <a:lnTo>
                    <a:pt x="75" y="163"/>
                  </a:lnTo>
                  <a:lnTo>
                    <a:pt x="147" y="83"/>
                  </a:lnTo>
                  <a:close/>
                </a:path>
              </a:pathLst>
            </a:custGeom>
            <a:solidFill>
              <a:srgbClr val="416FA6"/>
            </a:solidFill>
            <a:ln w="9525" cap="flat">
              <a:solidFill>
                <a:srgbClr val="416F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64" name="Rectangle 256"/>
            <p:cNvSpPr>
              <a:spLocks noChangeArrowheads="1"/>
            </p:cNvSpPr>
            <p:nvPr/>
          </p:nvSpPr>
          <p:spPr bwMode="auto">
            <a:xfrm>
              <a:off x="4164" y="3169"/>
              <a:ext cx="6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Alojamento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65" name="Freeform 257"/>
            <p:cNvSpPr>
              <a:spLocks/>
            </p:cNvSpPr>
            <p:nvPr/>
          </p:nvSpPr>
          <p:spPr bwMode="auto">
            <a:xfrm>
              <a:off x="3989" y="3433"/>
              <a:ext cx="16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86A44A"/>
            </a:solidFill>
            <a:ln w="9525" cap="flat">
              <a:solidFill>
                <a:srgbClr val="86A4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66" name="Freeform 258"/>
            <p:cNvSpPr>
              <a:spLocks/>
            </p:cNvSpPr>
            <p:nvPr/>
          </p:nvSpPr>
          <p:spPr bwMode="auto">
            <a:xfrm>
              <a:off x="4046" y="3416"/>
              <a:ext cx="52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51"/>
                </a:cxn>
                <a:cxn ang="0">
                  <a:pos x="0" y="51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9A54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67" name="Freeform 259"/>
            <p:cNvSpPr>
              <a:spLocks noEditPoints="1"/>
            </p:cNvSpPr>
            <p:nvPr/>
          </p:nvSpPr>
          <p:spPr bwMode="auto">
            <a:xfrm>
              <a:off x="4043" y="3413"/>
              <a:ext cx="58" cy="57"/>
            </a:xfrm>
            <a:custGeom>
              <a:avLst/>
              <a:gdLst/>
              <a:ahLst/>
              <a:cxnLst>
                <a:cxn ang="0">
                  <a:pos x="73" y="5"/>
                </a:cxn>
                <a:cxn ang="0">
                  <a:pos x="80" y="0"/>
                </a:cxn>
                <a:cxn ang="0">
                  <a:pos x="88" y="5"/>
                </a:cxn>
                <a:cxn ang="0">
                  <a:pos x="160" y="149"/>
                </a:cxn>
                <a:cxn ang="0">
                  <a:pos x="159" y="157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73" y="5"/>
                </a:cxn>
                <a:cxn ang="0">
                  <a:pos x="16" y="156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5" y="156"/>
                </a:cxn>
                <a:cxn ang="0">
                  <a:pos x="73" y="12"/>
                </a:cxn>
                <a:cxn ang="0">
                  <a:pos x="88" y="12"/>
                </a:cxn>
                <a:cxn ang="0">
                  <a:pos x="16" y="156"/>
                </a:cxn>
              </a:cxnLst>
              <a:rect l="0" t="0" r="r" b="b"/>
              <a:pathLst>
                <a:path w="161" h="160">
                  <a:moveTo>
                    <a:pt x="73" y="5"/>
                  </a:moveTo>
                  <a:cubicBezTo>
                    <a:pt x="75" y="2"/>
                    <a:pt x="77" y="0"/>
                    <a:pt x="80" y="0"/>
                  </a:cubicBezTo>
                  <a:cubicBezTo>
                    <a:pt x="83" y="0"/>
                    <a:pt x="86" y="2"/>
                    <a:pt x="88" y="5"/>
                  </a:cubicBezTo>
                  <a:lnTo>
                    <a:pt x="160" y="149"/>
                  </a:lnTo>
                  <a:cubicBezTo>
                    <a:pt x="161" y="151"/>
                    <a:pt x="161" y="154"/>
                    <a:pt x="159" y="157"/>
                  </a:cubicBezTo>
                  <a:cubicBezTo>
                    <a:pt x="158" y="159"/>
                    <a:pt x="155" y="160"/>
                    <a:pt x="152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73" y="5"/>
                  </a:lnTo>
                  <a:close/>
                  <a:moveTo>
                    <a:pt x="16" y="156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5" y="156"/>
                  </a:lnTo>
                  <a:lnTo>
                    <a:pt x="73" y="12"/>
                  </a:lnTo>
                  <a:lnTo>
                    <a:pt x="88" y="12"/>
                  </a:lnTo>
                  <a:lnTo>
                    <a:pt x="16" y="156"/>
                  </a:lnTo>
                  <a:close/>
                </a:path>
              </a:pathLst>
            </a:custGeom>
            <a:solidFill>
              <a:srgbClr val="86A44A"/>
            </a:solidFill>
            <a:ln w="9525" cap="flat">
              <a:solidFill>
                <a:srgbClr val="86A4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68" name="Rectangle 260"/>
            <p:cNvSpPr>
              <a:spLocks noChangeArrowheads="1"/>
            </p:cNvSpPr>
            <p:nvPr/>
          </p:nvSpPr>
          <p:spPr bwMode="auto">
            <a:xfrm>
              <a:off x="4164" y="3363"/>
              <a:ext cx="75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Transp. Aéreo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564904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(com </a:t>
            </a:r>
            <a:r>
              <a:rPr lang="en-US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coeficiente</a:t>
            </a: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61938"/>
            <a:ext cx="86868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Número de 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ocupações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setor turismo e na economia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Dez/2010</a:t>
            </a: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95300" y="2030884"/>
          <a:ext cx="386080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7" name="Gráfico" r:id="rId4" imgW="2933820" imgH="3086100" progId="MSGraph.Chart.8">
                  <p:embed followColorScheme="full"/>
                </p:oleObj>
              </mc:Choice>
              <mc:Fallback>
                <p:oleObj name="Gráfico" r:id="rId4" imgW="2933820" imgH="30861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030884"/>
                        <a:ext cx="3860800" cy="406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116388" y="2918296"/>
            <a:ext cx="4156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TURISMO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Mais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de 2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milhões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de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ocupações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2,3%</a:t>
            </a:r>
            <a:endParaRPr lang="pt-B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/>
        </p:nvGraphicFramePr>
        <p:xfrm>
          <a:off x="2267744" y="2204864"/>
          <a:ext cx="4248472" cy="326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95325" y="2276872"/>
            <a:ext cx="28364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FORMAL</a:t>
            </a:r>
          </a:p>
          <a:p>
            <a:pPr algn="ctr">
              <a:defRPr/>
            </a:pPr>
            <a:r>
              <a:rPr lang="en-US" sz="2800" b="1" dirty="0" smtClean="0">
                <a:latin typeface="Calibri" pitchFamily="34" charset="0"/>
                <a:cs typeface="+mn-cs"/>
              </a:rPr>
              <a:t>890 mil </a:t>
            </a:r>
            <a:r>
              <a:rPr lang="en-US" sz="2800" b="1" dirty="0" err="1" smtClean="0">
                <a:latin typeface="Calibri" pitchFamily="34" charset="0"/>
                <a:cs typeface="+mn-cs"/>
              </a:rPr>
              <a:t>empregos</a:t>
            </a:r>
            <a:endParaRPr lang="en-US" sz="2800" b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43%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9444" y="4653657"/>
            <a:ext cx="29851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INFORMAL</a:t>
            </a:r>
          </a:p>
          <a:p>
            <a:pPr algn="ctr">
              <a:defRPr/>
            </a:pPr>
            <a:r>
              <a:rPr lang="en-US" sz="2800" b="1" dirty="0" smtClean="0">
                <a:latin typeface="Calibri" pitchFamily="34" charset="0"/>
                <a:cs typeface="+mn-cs"/>
              </a:rPr>
              <a:t>1,194 mi </a:t>
            </a:r>
            <a:r>
              <a:rPr lang="en-US" sz="2800" b="1" dirty="0" err="1">
                <a:latin typeface="Calibri" pitchFamily="34" charset="0"/>
                <a:cs typeface="+mn-cs"/>
              </a:rPr>
              <a:t>ocupados</a:t>
            </a:r>
            <a:endParaRPr lang="en-US" sz="2800" b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57%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Formalidade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das </a:t>
            </a:r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ocupações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setor turismo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Dez/2010</a:t>
            </a: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Formalidade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por 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região</a:t>
            </a:r>
          </a:p>
          <a:p>
            <a:pPr lvl="0" eaLnBrk="0" hangingPunct="0"/>
            <a:r>
              <a:rPr lang="pt-BR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ACTs</a:t>
            </a:r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x Economia (em </a:t>
            </a:r>
            <a:r>
              <a:rPr lang="pt-BR" sz="35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%</a:t>
            </a:r>
            <a:r>
              <a:rPr lang="pt-BR" sz="3500" b="1" kern="0" dirty="0" smtClean="0">
                <a:solidFill>
                  <a:schemeClr val="tx2"/>
                </a:solidFill>
              </a:rPr>
              <a:t>)</a:t>
            </a:r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pt-B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Dez/2010</a:t>
            </a:r>
            <a:endParaRPr kumimoji="0" lang="pt-BR" sz="35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395536" y="1628800"/>
          <a:ext cx="8352928" cy="465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5" y="1522313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Fruto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kern="0" dirty="0" err="1" smtClean="0">
                <a:solidFill>
                  <a:srgbClr val="FF0000"/>
                </a:solidFill>
                <a:latin typeface="+mn-lt"/>
              </a:rPr>
              <a:t>parceria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kern="0" dirty="0" smtClean="0">
                <a:latin typeface="+mn-lt"/>
              </a:rPr>
              <a:t>entre o </a:t>
            </a:r>
            <a:r>
              <a:rPr lang="en-US" sz="3000" kern="0" dirty="0" err="1" smtClean="0">
                <a:latin typeface="+mn-lt"/>
              </a:rPr>
              <a:t>Ipea</a:t>
            </a:r>
            <a:r>
              <a:rPr lang="en-US" sz="3000" kern="0" dirty="0" smtClean="0">
                <a:latin typeface="+mn-lt"/>
              </a:rPr>
              <a:t> e </a:t>
            </a:r>
            <a:r>
              <a:rPr lang="en-US" sz="3000" kern="0" dirty="0" err="1" smtClean="0">
                <a:latin typeface="+mn-lt"/>
              </a:rPr>
              <a:t>Mtur</a:t>
            </a:r>
            <a:endParaRPr lang="en-US" sz="3000" kern="0" dirty="0" smtClean="0"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3000" kern="0" dirty="0" err="1" smtClean="0">
                <a:latin typeface="+mn-lt"/>
              </a:rPr>
              <a:t>Início</a:t>
            </a:r>
            <a:r>
              <a:rPr lang="en-US" sz="3000" kern="0" dirty="0" smtClean="0">
                <a:latin typeface="+mn-lt"/>
              </a:rPr>
              <a:t> </a:t>
            </a:r>
            <a:r>
              <a:rPr lang="en-US" sz="3000" kern="0" dirty="0" err="1" smtClean="0">
                <a:latin typeface="+mn-lt"/>
              </a:rPr>
              <a:t>em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2004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39788" lvl="1" indent="-4953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AutoNum type="arabicPeriod"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Dimensionar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3000" kern="0" dirty="0" smtClean="0">
                <a:latin typeface="+mn-lt"/>
              </a:rPr>
              <a:t>o </a:t>
            </a:r>
            <a:r>
              <a:rPr lang="en-US" sz="3000" kern="0" dirty="0" err="1" smtClean="0">
                <a:latin typeface="+mn-lt"/>
              </a:rPr>
              <a:t>emprego</a:t>
            </a:r>
            <a:r>
              <a:rPr lang="en-US" sz="3000" kern="0" dirty="0" smtClean="0">
                <a:latin typeface="+mn-lt"/>
              </a:rPr>
              <a:t> no </a:t>
            </a:r>
            <a:r>
              <a:rPr lang="en-US" sz="3000" kern="0" dirty="0" err="1" smtClean="0">
                <a:latin typeface="+mn-lt"/>
              </a:rPr>
              <a:t>turismo</a:t>
            </a:r>
            <a:endParaRPr lang="en-US" sz="3000" kern="0" dirty="0" smtClean="0">
              <a:latin typeface="+mn-lt"/>
            </a:endParaRPr>
          </a:p>
          <a:p>
            <a:pPr marL="839788" lvl="1" indent="-4953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AutoNum type="arabicPeriod"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Caracterizar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3000" kern="0" dirty="0" smtClean="0">
                <a:latin typeface="+mn-lt"/>
              </a:rPr>
              <a:t>a </a:t>
            </a:r>
            <a:r>
              <a:rPr lang="en-US" sz="3000" kern="0" dirty="0" err="1" smtClean="0">
                <a:latin typeface="+mn-lt"/>
              </a:rPr>
              <a:t>mão</a:t>
            </a:r>
            <a:r>
              <a:rPr lang="en-US" sz="3000" kern="0" dirty="0" smtClean="0">
                <a:latin typeface="+mn-lt"/>
              </a:rPr>
              <a:t>-de-</a:t>
            </a:r>
            <a:r>
              <a:rPr lang="en-US" sz="3000" kern="0" dirty="0" err="1" smtClean="0">
                <a:latin typeface="+mn-lt"/>
              </a:rPr>
              <a:t>obra</a:t>
            </a:r>
            <a:r>
              <a:rPr lang="en-US" sz="3000" kern="0" dirty="0" smtClean="0">
                <a:latin typeface="+mn-lt"/>
              </a:rPr>
              <a:t> no </a:t>
            </a:r>
            <a:r>
              <a:rPr lang="en-US" sz="3000" kern="0" dirty="0" err="1" smtClean="0">
                <a:latin typeface="+mn-lt"/>
              </a:rPr>
              <a:t>setor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Histórico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SIMT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704939" y="5085184"/>
            <a:ext cx="60163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kern="0" dirty="0" smtClean="0">
                <a:latin typeface="+mn-lt"/>
              </a:rPr>
              <a:t>…</a:t>
            </a:r>
            <a:r>
              <a:rPr lang="en-US" sz="3000" kern="0" dirty="0" err="1" smtClean="0">
                <a:latin typeface="+mn-lt"/>
              </a:rPr>
              <a:t>para</a:t>
            </a:r>
            <a:r>
              <a:rPr lang="en-US" sz="3000" kern="0" dirty="0" smtClean="0">
                <a:latin typeface="+mn-lt"/>
              </a:rPr>
              <a:t> </a:t>
            </a:r>
            <a:r>
              <a:rPr lang="en-US" sz="3000" kern="0" dirty="0" err="1" smtClean="0">
                <a:latin typeface="+mn-lt"/>
              </a:rPr>
              <a:t>subsidiar</a:t>
            </a:r>
            <a:r>
              <a:rPr lang="en-US" sz="3000" kern="0" dirty="0" smtClean="0">
                <a:latin typeface="+mn-lt"/>
              </a:rPr>
              <a:t> </a:t>
            </a:r>
            <a:r>
              <a:rPr lang="en-US" sz="3000" b="1" kern="0" dirty="0" err="1" smtClean="0">
                <a:latin typeface="+mn-lt"/>
              </a:rPr>
              <a:t>políticas</a:t>
            </a:r>
            <a:r>
              <a:rPr lang="en-US" sz="3000" b="1" kern="0" dirty="0" smtClean="0">
                <a:latin typeface="+mn-lt"/>
              </a:rPr>
              <a:t> </a:t>
            </a:r>
            <a:r>
              <a:rPr lang="en-US" sz="3000" b="1" kern="0" dirty="0" err="1" smtClean="0">
                <a:latin typeface="+mn-lt"/>
              </a:rPr>
              <a:t>públicas</a:t>
            </a:r>
            <a:endParaRPr lang="en-US" sz="3000" b="1" kern="0" dirty="0" smtClean="0">
              <a:latin typeface="+mn-lt"/>
            </a:endParaRPr>
          </a:p>
          <a:p>
            <a:pPr algn="r"/>
            <a:r>
              <a:rPr lang="en-US" sz="3000" kern="0" dirty="0" smtClean="0">
                <a:latin typeface="+mn-lt"/>
              </a:rPr>
              <a:t>e </a:t>
            </a:r>
            <a:r>
              <a:rPr lang="en-US" sz="3000" kern="0" dirty="0" err="1" smtClean="0">
                <a:latin typeface="+mn-lt"/>
              </a:rPr>
              <a:t>apoiar</a:t>
            </a:r>
            <a:r>
              <a:rPr lang="en-US" sz="3000" kern="0" dirty="0" smtClean="0">
                <a:latin typeface="+mn-lt"/>
              </a:rPr>
              <a:t> o </a:t>
            </a:r>
            <a:r>
              <a:rPr lang="en-US" sz="3000" b="1" kern="0" dirty="0" err="1" smtClean="0">
                <a:latin typeface="+mn-lt"/>
              </a:rPr>
              <a:t>desenvolvimento</a:t>
            </a:r>
            <a:r>
              <a:rPr lang="en-US" sz="3000" b="1" kern="0" dirty="0" smtClean="0">
                <a:latin typeface="+mn-lt"/>
              </a:rPr>
              <a:t> do </a:t>
            </a:r>
            <a:r>
              <a:rPr lang="en-US" sz="3000" b="1" kern="0" dirty="0" err="1" smtClean="0">
                <a:latin typeface="+mn-lt"/>
              </a:rPr>
              <a:t>setor</a:t>
            </a:r>
            <a:endParaRPr lang="pt-BR" sz="3000" b="1" kern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Formalidade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por 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</a:t>
            </a:r>
          </a:p>
          <a:p>
            <a:pPr lvl="0" eaLnBrk="0" hangingPunct="0"/>
            <a:r>
              <a:rPr lang="pt-BR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 </a:t>
            </a:r>
            <a:r>
              <a:rPr lang="pt-BR" sz="36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%</a:t>
            </a:r>
            <a:r>
              <a:rPr lang="pt-BR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pt-B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Dez/2010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323528" y="1628800"/>
          <a:ext cx="8568952" cy="464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Participação das ACT 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 ocupações no setor turismo – em 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Dez/2010</a:t>
            </a: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51520" y="1844824"/>
          <a:ext cx="8712968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pt-BR" sz="3500" b="1" kern="0" dirty="0" smtClean="0">
                <a:solidFill>
                  <a:schemeClr val="tx2"/>
                </a:solidFill>
              </a:rPr>
              <a:t>Participação das </a:t>
            </a:r>
            <a:r>
              <a:rPr lang="pt-BR" sz="35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regiões 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 </a:t>
            </a:r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ocupações</a:t>
            </a: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setor turismo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Dez/2010</a:t>
            </a:r>
            <a:endParaRPr kumimoji="0" lang="pt-BR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35028" y="17474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Total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825456" y="30943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Informal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64816" y="35518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Formal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92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1904132"/>
            <a:ext cx="9515476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6632"/>
            <a:ext cx="8351838" cy="1295400"/>
          </a:xfrm>
        </p:spPr>
        <p:txBody>
          <a:bodyPr/>
          <a:lstStyle/>
          <a:p>
            <a:r>
              <a:rPr lang="pt-BR" sz="2700" dirty="0" smtClean="0"/>
              <a:t>Participação da </a:t>
            </a:r>
            <a:r>
              <a:rPr lang="pt-BR" sz="2700" dirty="0" smtClean="0">
                <a:solidFill>
                  <a:srgbClr val="FF0000"/>
                </a:solidFill>
              </a:rPr>
              <a:t>UF</a:t>
            </a:r>
            <a:r>
              <a:rPr lang="pt-BR" sz="2700" dirty="0" smtClean="0"/>
              <a:t> no emprego </a:t>
            </a:r>
            <a:r>
              <a:rPr lang="pt-BR" sz="2700" dirty="0" smtClean="0">
                <a:solidFill>
                  <a:srgbClr val="FF0000"/>
                </a:solidFill>
              </a:rPr>
              <a:t>formal</a:t>
            </a:r>
            <a:r>
              <a:rPr lang="pt-BR" sz="2700" dirty="0" smtClean="0"/>
              <a:t> das </a:t>
            </a:r>
            <a:r>
              <a:rPr lang="pt-BR" sz="2700" dirty="0" err="1" smtClean="0"/>
              <a:t>ACTs</a:t>
            </a:r>
            <a:r>
              <a:rPr lang="pt-BR" sz="2700" dirty="0" smtClean="0"/>
              <a:t>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000" dirty="0" smtClean="0"/>
              <a:t>Dez/2010</a:t>
            </a:r>
            <a:br>
              <a:rPr lang="pt-BR" sz="2000" dirty="0" smtClean="0"/>
            </a:br>
            <a:endParaRPr lang="pt-BR" sz="2000" dirty="0" smtClean="0"/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086350" cy="562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Gráfico 9"/>
          <p:cNvGraphicFramePr/>
          <p:nvPr/>
        </p:nvGraphicFramePr>
        <p:xfrm>
          <a:off x="3239344" y="1844824"/>
          <a:ext cx="5904656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492896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Caracterização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mão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-de-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obra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Setor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Turismo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5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Perfil médio</a:t>
            </a:r>
            <a:br>
              <a:rPr lang="pt-BR" sz="2000" dirty="0" smtClean="0"/>
            </a:br>
            <a:r>
              <a:rPr lang="pt-BR" sz="2000" dirty="0" smtClean="0"/>
              <a:t>Ocupados </a:t>
            </a:r>
            <a:r>
              <a:rPr lang="pt-BR" sz="2000" dirty="0" smtClean="0">
                <a:solidFill>
                  <a:srgbClr val="FF0000"/>
                </a:solidFill>
              </a:rPr>
              <a:t>formais </a:t>
            </a:r>
            <a:r>
              <a:rPr lang="pt-BR" sz="2000" dirty="0" smtClean="0">
                <a:solidFill>
                  <a:schemeClr val="tx1"/>
                </a:solidFill>
              </a:rPr>
              <a:t>Turismo e Economia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Brasil – Dez.2010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(%)</a:t>
            </a:r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11560" y="1628800"/>
          <a:ext cx="7776864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755576" y="1623146"/>
          <a:ext cx="7920880" cy="483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Remuneração média dos ocupados </a:t>
            </a:r>
            <a:r>
              <a:rPr lang="pt-BR" sz="2000" dirty="0" smtClean="0">
                <a:solidFill>
                  <a:srgbClr val="FF0000"/>
                </a:solidFill>
              </a:rPr>
              <a:t>formais</a:t>
            </a:r>
            <a:br>
              <a:rPr lang="pt-BR" sz="2000" dirty="0" smtClean="0">
                <a:solidFill>
                  <a:srgbClr val="FF0000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Brasil e regiões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Dez.2010 (R$)</a:t>
            </a:r>
            <a:endParaRPr lang="pt-BR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827584" y="1700808"/>
          <a:ext cx="64807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3"/>
          <p:cNvSpPr txBox="1">
            <a:spLocks noGrp="1" noChangeArrowheads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pt-BR" sz="1400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7416800" cy="792163"/>
          </a:xfrm>
        </p:spPr>
        <p:txBody>
          <a:bodyPr/>
          <a:lstStyle/>
          <a:p>
            <a:r>
              <a:rPr lang="pt-BR" sz="2100" dirty="0" smtClean="0"/>
              <a:t>   </a:t>
            </a:r>
            <a:br>
              <a:rPr lang="pt-BR" sz="2100" dirty="0" smtClean="0"/>
            </a:br>
            <a:r>
              <a:rPr lang="pt-BR" sz="2000" dirty="0" smtClean="0"/>
              <a:t>Gênero</a:t>
            </a:r>
            <a:br>
              <a:rPr lang="pt-BR" sz="2000" dirty="0" smtClean="0"/>
            </a:br>
            <a:r>
              <a:rPr lang="pt-BR" sz="2000" dirty="0" smtClean="0"/>
              <a:t>Ocupados </a:t>
            </a:r>
            <a:r>
              <a:rPr lang="pt-BR" sz="2000" dirty="0" smtClean="0">
                <a:solidFill>
                  <a:srgbClr val="FF0000"/>
                </a:solidFill>
              </a:rPr>
              <a:t>formais</a:t>
            </a:r>
            <a:br>
              <a:rPr lang="pt-BR" sz="2000" dirty="0" smtClean="0">
                <a:solidFill>
                  <a:srgbClr val="FF0000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Brasil – Dez.2010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(%)</a:t>
            </a:r>
            <a:endParaRPr lang="pt-BR" sz="20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326696" y="1578428"/>
          <a:ext cx="7637792" cy="437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1700" dirty="0" smtClean="0"/>
              <a:t>Emprego </a:t>
            </a:r>
            <a:r>
              <a:rPr lang="pt-BR" sz="1700" dirty="0" smtClean="0">
                <a:solidFill>
                  <a:srgbClr val="FF0000"/>
                </a:solidFill>
              </a:rPr>
              <a:t>Formal </a:t>
            </a: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>Remuneração homem / remuneração mulher </a:t>
            </a:r>
            <a:br>
              <a:rPr lang="pt-BR" sz="1700" dirty="0" smtClean="0"/>
            </a:br>
            <a:r>
              <a:rPr lang="pt-BR" sz="1700" dirty="0" smtClean="0"/>
              <a:t>Brasil - Dez/2010 (%)</a:t>
            </a:r>
            <a:br>
              <a:rPr lang="pt-BR" sz="1700" dirty="0" smtClean="0"/>
            </a:br>
            <a:endParaRPr lang="pt-BR" sz="17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187624" y="1556792"/>
          <a:ext cx="7344816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3"/>
          <p:cNvSpPr txBox="1">
            <a:spLocks noGrp="1" noChangeArrowheads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pt-BR" sz="14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19200"/>
          </a:xfrm>
        </p:spPr>
        <p:txBody>
          <a:bodyPr/>
          <a:lstStyle/>
          <a:p>
            <a:r>
              <a:rPr lang="pt-BR" sz="2100" dirty="0" smtClean="0"/>
              <a:t>Escolaridade</a:t>
            </a:r>
            <a:br>
              <a:rPr lang="pt-BR" sz="2100" dirty="0" smtClean="0"/>
            </a:br>
            <a:r>
              <a:rPr lang="pt-BR" sz="1800" b="0" dirty="0" smtClean="0">
                <a:solidFill>
                  <a:schemeClr val="tx1"/>
                </a:solidFill>
              </a:rPr>
              <a:t>Porcentagem de ocupados </a:t>
            </a:r>
            <a:r>
              <a:rPr lang="pt-BR" sz="1800" b="0" dirty="0" smtClean="0">
                <a:solidFill>
                  <a:srgbClr val="FF0000"/>
                </a:solidFill>
              </a:rPr>
              <a:t>formais </a:t>
            </a:r>
            <a:r>
              <a:rPr lang="pt-BR" sz="1800" b="0" dirty="0" smtClean="0">
                <a:solidFill>
                  <a:schemeClr val="tx1"/>
                </a:solidFill>
              </a:rPr>
              <a:t>por ACT segundo escolaridade</a:t>
            </a:r>
            <a:br>
              <a:rPr lang="pt-BR" sz="1800" b="0" dirty="0" smtClean="0">
                <a:solidFill>
                  <a:schemeClr val="tx1"/>
                </a:solidFill>
              </a:rPr>
            </a:br>
            <a:r>
              <a:rPr lang="pt-BR" sz="1800" b="0" dirty="0" smtClean="0">
                <a:solidFill>
                  <a:schemeClr val="tx1"/>
                </a:solidFill>
              </a:rPr>
              <a:t>Brasil – Dez.2010</a:t>
            </a:r>
            <a:br>
              <a:rPr lang="pt-BR" sz="1800" b="0" dirty="0" smtClean="0">
                <a:solidFill>
                  <a:schemeClr val="tx1"/>
                </a:solidFill>
              </a:rPr>
            </a:br>
            <a:r>
              <a:rPr lang="pt-BR" sz="1800" b="0" dirty="0" smtClean="0">
                <a:solidFill>
                  <a:schemeClr val="tx1"/>
                </a:solidFill>
              </a:rPr>
              <a:t>(Base RAIS)</a:t>
            </a:r>
          </a:p>
        </p:txBody>
      </p:sp>
      <p:graphicFrame>
        <p:nvGraphicFramePr>
          <p:cNvPr id="5" name="グラフ 1"/>
          <p:cNvGraphicFramePr>
            <a:graphicFrameLocks/>
          </p:cNvGraphicFramePr>
          <p:nvPr/>
        </p:nvGraphicFramePr>
        <p:xfrm>
          <a:off x="827584" y="1695450"/>
          <a:ext cx="7200799" cy="396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564904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dimensionar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</a:t>
            </a:r>
            <a:r>
              <a:rPr kumimoji="0" lang="en-US" sz="35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emprego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Turismo?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3"/>
          <p:cNvSpPr txBox="1">
            <a:spLocks noGrp="1" noChangeArrowheads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pt-BR" sz="14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100" dirty="0" smtClean="0"/>
              <a:t>Escolaridade x Remuneração média</a:t>
            </a:r>
            <a:br>
              <a:rPr lang="pt-BR" sz="2100" dirty="0" smtClean="0"/>
            </a:br>
            <a:r>
              <a:rPr lang="pt-BR" sz="2100" dirty="0" smtClean="0">
                <a:solidFill>
                  <a:srgbClr val="FF0000"/>
                </a:solidFill>
              </a:rPr>
              <a:t>Formal </a:t>
            </a:r>
            <a:r>
              <a:rPr lang="pt-BR" sz="2100" dirty="0" smtClean="0">
                <a:solidFill>
                  <a:schemeClr val="tx1"/>
                </a:solidFill>
              </a:rPr>
              <a:t>– Dez.2010</a:t>
            </a:r>
          </a:p>
        </p:txBody>
      </p:sp>
      <p:sp>
        <p:nvSpPr>
          <p:cNvPr id="172036" name="CaixaDeTexto 6"/>
          <p:cNvSpPr txBox="1">
            <a:spLocks noChangeArrowheads="1"/>
          </p:cNvSpPr>
          <p:nvPr/>
        </p:nvSpPr>
        <p:spPr bwMode="auto">
          <a:xfrm>
            <a:off x="611188" y="220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809000"/>
          <a:ext cx="8136904" cy="435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Faixa etária</a:t>
            </a:r>
            <a:br>
              <a:rPr lang="pt-BR" sz="2000" dirty="0" smtClean="0"/>
            </a:br>
            <a:r>
              <a:rPr lang="pt-BR" sz="2000" dirty="0" smtClean="0"/>
              <a:t>Distribuição dos ocupados </a:t>
            </a:r>
            <a:r>
              <a:rPr lang="pt-BR" sz="2000" dirty="0" smtClean="0">
                <a:solidFill>
                  <a:srgbClr val="FF0000"/>
                </a:solidFill>
              </a:rPr>
              <a:t>formais</a:t>
            </a:r>
            <a:r>
              <a:rPr lang="pt-BR" sz="2000" dirty="0" smtClean="0"/>
              <a:t> (%)</a:t>
            </a:r>
            <a:br>
              <a:rPr lang="pt-BR" sz="2000" dirty="0" smtClean="0"/>
            </a:br>
            <a:r>
              <a:rPr lang="pt-BR" sz="2000" dirty="0" smtClean="0"/>
              <a:t>Brasil – Dez.2010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827585" y="1695450"/>
          <a:ext cx="7632848" cy="425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-26988"/>
            <a:ext cx="7543800" cy="1295401"/>
          </a:xfrm>
        </p:spPr>
        <p:txBody>
          <a:bodyPr/>
          <a:lstStyle/>
          <a:p>
            <a:r>
              <a:rPr lang="pt-BR" sz="2000" dirty="0" smtClean="0"/>
              <a:t>Distribuição dos ocupados </a:t>
            </a:r>
            <a:r>
              <a:rPr lang="pt-BR" sz="2000" dirty="0" smtClean="0">
                <a:solidFill>
                  <a:srgbClr val="FF0000"/>
                </a:solidFill>
              </a:rPr>
              <a:t>formais</a:t>
            </a:r>
            <a:r>
              <a:rPr lang="pt-BR" sz="2000" dirty="0" smtClean="0"/>
              <a:t> por tamanho do estabelecimento </a:t>
            </a:r>
            <a:br>
              <a:rPr lang="pt-BR" sz="2000" dirty="0" smtClean="0"/>
            </a:br>
            <a:r>
              <a:rPr lang="pt-BR" sz="2000" dirty="0" smtClean="0"/>
              <a:t>Brasil -  Dez/2010 (%)</a:t>
            </a:r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1475"/>
            <a:ext cx="7704856" cy="452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492896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Caracterização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mão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-de-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obra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Setor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Turismo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5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OCUPAÇÃO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Caracterização das </a:t>
            </a:r>
            <a:r>
              <a:rPr lang="pt-BR" sz="35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ocupações</a:t>
            </a:r>
            <a:br>
              <a:rPr lang="pt-BR" sz="35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 </a:t>
            </a:r>
            <a:r>
              <a:rPr lang="pt-BR" sz="32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gênero</a:t>
            </a:r>
            <a:r>
              <a:rPr kumimoji="0" lang="pt-BR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Dez/2010</a:t>
            </a:r>
            <a:endParaRPr kumimoji="0" lang="pt-BR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647056" y="1484784"/>
          <a:ext cx="849694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564904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sem</a:t>
            </a: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coeficiente</a:t>
            </a: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Análise</a:t>
            </a: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nível</a:t>
            </a:r>
            <a:r>
              <a:rPr lang="en-US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municipal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rt_ocup.jpg"/>
          <p:cNvPicPr/>
          <p:nvPr/>
        </p:nvPicPr>
        <p:blipFill rotWithShape="1">
          <a:blip r:embed="rId3" cstate="print"/>
          <a:srcRect l="8418" t="21460" r="1687" b="6821"/>
          <a:stretch/>
        </p:blipFill>
        <p:spPr>
          <a:xfrm>
            <a:off x="0" y="1823698"/>
            <a:ext cx="4857750" cy="5008728"/>
          </a:xfrm>
          <a:prstGeom prst="rect">
            <a:avLst/>
          </a:prstGeom>
        </p:spPr>
      </p:pic>
      <p:pic>
        <p:nvPicPr>
          <p:cNvPr id="6" name="Imagem 5" descr="part_ocup_m2.jpg"/>
          <p:cNvPicPr/>
          <p:nvPr/>
        </p:nvPicPr>
        <p:blipFill rotWithShape="1">
          <a:blip r:embed="rId4" cstate="print"/>
          <a:srcRect l="8534" t="21486" r="15446" b="6797"/>
          <a:stretch/>
        </p:blipFill>
        <p:spPr>
          <a:xfrm>
            <a:off x="4817660" y="1823697"/>
            <a:ext cx="4107976" cy="500872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Participação do turismo na economia</a:t>
            </a:r>
            <a:endParaRPr kumimoji="0" lang="pt-BR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Número de </a:t>
            </a: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empregos</a:t>
            </a:r>
            <a:r>
              <a:rPr kumimoji="0" lang="pt-BR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formais </a:t>
            </a:r>
            <a:r>
              <a:rPr kumimoji="0" lang="pt-BR" sz="24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Dez/2010</a:t>
            </a:r>
            <a:endParaRPr kumimoji="0" lang="pt-BR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48464" y="5013176"/>
            <a:ext cx="395536" cy="1844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435824" y="6705600"/>
            <a:ext cx="2708176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rt_wages.jpg"/>
          <p:cNvPicPr/>
          <p:nvPr/>
        </p:nvPicPr>
        <p:blipFill rotWithShape="1">
          <a:blip r:embed="rId3" cstate="print"/>
          <a:srcRect l="8142" t="21282" r="2149" b="7848"/>
          <a:stretch/>
        </p:blipFill>
        <p:spPr>
          <a:xfrm>
            <a:off x="-1" y="1809576"/>
            <a:ext cx="4847771" cy="4949372"/>
          </a:xfrm>
          <a:prstGeom prst="rect">
            <a:avLst/>
          </a:prstGeom>
        </p:spPr>
      </p:pic>
      <p:pic>
        <p:nvPicPr>
          <p:cNvPr id="6" name="Imagem 5" descr="part_wages_m2.jpg"/>
          <p:cNvPicPr/>
          <p:nvPr/>
        </p:nvPicPr>
        <p:blipFill rotWithShape="1">
          <a:blip r:embed="rId4" cstate="print"/>
          <a:srcRect l="9161" t="21268" r="14022" b="5995"/>
          <a:stretch/>
        </p:blipFill>
        <p:spPr>
          <a:xfrm>
            <a:off x="4847770" y="1809576"/>
            <a:ext cx="4151087" cy="5080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Participação do turismo na economia</a:t>
            </a:r>
            <a:endParaRPr kumimoji="0" lang="pt-BR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Massa salarial </a:t>
            </a: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(mercado formal) 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Dez/2010</a:t>
            </a:r>
            <a:endParaRPr kumimoji="0" lang="pt-BR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48464" y="5013176"/>
            <a:ext cx="395536" cy="1844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564904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Conclusões</a:t>
            </a:r>
            <a:endParaRPr lang="en-US" sz="35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5" y="1306289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Dimensão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do setor em termos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de geração de emprego e renda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400" kern="0" baseline="0" dirty="0" smtClean="0">
                <a:solidFill>
                  <a:srgbClr val="FF0000"/>
                </a:solidFill>
                <a:latin typeface="+mn-lt"/>
              </a:rPr>
              <a:t>Características</a:t>
            </a:r>
            <a:r>
              <a:rPr lang="pt-BR" sz="2400" kern="0" dirty="0" smtClean="0">
                <a:latin typeface="+mn-lt"/>
              </a:rPr>
              <a:t> da mão de obra no setor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Importância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do setor na economia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Evolução</a:t>
            </a:r>
            <a:r>
              <a:rPr lang="pt-BR" sz="2400" kern="0" dirty="0" smtClean="0">
                <a:latin typeface="+mn-lt"/>
              </a:rPr>
              <a:t> do setor</a:t>
            </a:r>
            <a:endParaRPr kumimoji="0" lang="pt-B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400" kern="0" dirty="0" smtClean="0">
                <a:latin typeface="+mn-lt"/>
              </a:rPr>
              <a:t>Dados em diferentes </a:t>
            </a: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escalas geográficas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Levantamento sistemático </a:t>
            </a:r>
            <a:r>
              <a:rPr lang="pt-BR" sz="2400" kern="0" dirty="0" smtClean="0">
                <a:latin typeface="+mn-lt"/>
              </a:rPr>
              <a:t>e de fácil acesso (em andamento)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400" kern="0" dirty="0" smtClean="0">
                <a:latin typeface="+mn-lt"/>
              </a:rPr>
              <a:t>Conformidade com </a:t>
            </a: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recomendações da OMT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Pioneirismo</a:t>
            </a:r>
            <a:r>
              <a:rPr lang="pt-BR" sz="2400" kern="0" dirty="0" smtClean="0">
                <a:latin typeface="+mn-lt"/>
              </a:rPr>
              <a:t> do Brasil</a:t>
            </a: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Interação</a:t>
            </a:r>
            <a:r>
              <a:rPr lang="pt-BR" sz="2400" kern="0" dirty="0" smtClean="0">
                <a:latin typeface="+mn-lt"/>
              </a:rPr>
              <a:t> com atores do setor para melhoria das estatísticas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Avanços nas estatísticas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turismo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5" y="1306289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é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Turismo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latin typeface="+mn-lt"/>
              </a:rPr>
              <a:t>Conjunto de Atividades Características do Turismo (</a:t>
            </a:r>
            <a:r>
              <a:rPr lang="pt-BR" sz="2400" kern="0" dirty="0" err="1" smtClean="0">
                <a:latin typeface="+mn-lt"/>
              </a:rPr>
              <a:t>ACTs</a:t>
            </a:r>
            <a:r>
              <a:rPr lang="pt-BR" sz="2400" kern="0" dirty="0" smtClean="0">
                <a:latin typeface="+mn-lt"/>
              </a:rPr>
              <a:t>) conforme novas </a:t>
            </a: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recomendações da OMT </a:t>
            </a:r>
            <a:r>
              <a:rPr lang="pt-BR" sz="2400" kern="0" dirty="0" smtClean="0">
                <a:latin typeface="+mn-lt"/>
              </a:rPr>
              <a:t>– IRTS 2008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6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é Turismo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700808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dirty="0" err="1" smtClean="0"/>
              <a:t>Ipea</a:t>
            </a:r>
            <a:endParaRPr lang="pt-BR" sz="20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Patricia A. Morita Sakowski </a:t>
            </a:r>
            <a:r>
              <a:rPr lang="pt-BR" sz="1600" dirty="0" smtClean="0"/>
              <a:t>–</a:t>
            </a:r>
            <a:r>
              <a:rPr lang="pt-BR" sz="2000" dirty="0" smtClean="0"/>
              <a:t> </a:t>
            </a:r>
            <a:r>
              <a:rPr lang="pt-BR" sz="1600" dirty="0" smtClean="0"/>
              <a:t>coordenadora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Reinaldo Soares de Camargo </a:t>
            </a:r>
            <a:r>
              <a:rPr lang="pt-BR" sz="1600" dirty="0" smtClean="0"/>
              <a:t>(bolsista)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Bárbara Lopes Franco </a:t>
            </a:r>
            <a:r>
              <a:rPr lang="pt-BR" sz="1600" dirty="0" smtClean="0"/>
              <a:t>(estagiária)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dirty="0" err="1" smtClean="0"/>
              <a:t>Codeplan</a:t>
            </a:r>
            <a:r>
              <a:rPr lang="pt-BR" sz="2000" b="1" dirty="0" smtClean="0"/>
              <a:t>/DF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Margarida H. Pinto Coelho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1800" dirty="0" smtClean="0"/>
              <a:t>margarida.hatem@ipea.gov.br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Concepção da metodologia; estimativas iniciais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Alfonso Rodriguez Árias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Apoio e financiamento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dirty="0" smtClean="0"/>
              <a:t>Ministério do Turismo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0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Equipe do projeto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3642"/>
            <a:ext cx="8229600" cy="4411662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>
              <a:buFont typeface="Wingdings" pitchFamily="2" charset="2"/>
              <a:buNone/>
            </a:pPr>
            <a:r>
              <a:rPr lang="pt-BR" dirty="0" smtClean="0">
                <a:hlinkClick r:id="rId2"/>
              </a:rPr>
              <a:t>patricia.morita@ipea.gov.br</a:t>
            </a:r>
          </a:p>
          <a:p>
            <a:pPr algn="ctr">
              <a:buFont typeface="Wingdings" pitchFamily="2" charset="2"/>
              <a:buNone/>
            </a:pPr>
            <a:r>
              <a:rPr lang="pt-BR" dirty="0" smtClean="0">
                <a:hlinkClick r:id="rId2"/>
              </a:rPr>
              <a:t>margarida.hatem@ipea.gov.br</a:t>
            </a:r>
            <a:endParaRPr lang="pt-BR" dirty="0" smtClean="0"/>
          </a:p>
          <a:p>
            <a:pPr algn="ctr">
              <a:buFont typeface="Wingdings" pitchFamily="2" charset="2"/>
              <a:buNone/>
            </a:pPr>
            <a:r>
              <a:rPr lang="pt-BR" dirty="0" smtClean="0"/>
              <a:t>(61) 3315-5080</a:t>
            </a:r>
          </a:p>
          <a:p>
            <a:pPr algn="ctr">
              <a:buFont typeface="Wingdings" pitchFamily="2" charset="2"/>
              <a:buNone/>
            </a:pPr>
            <a:r>
              <a:rPr lang="pt-BR" dirty="0" smtClean="0"/>
              <a:t>(61)3315-5179</a:t>
            </a:r>
          </a:p>
          <a:p>
            <a:pPr algn="ctr">
              <a:buFont typeface="Wingdings" pitchFamily="2" charset="2"/>
              <a:buNone/>
            </a:pPr>
            <a:endParaRPr lang="pt-BR" dirty="0" smtClean="0"/>
          </a:p>
          <a:p>
            <a:pPr algn="ctr">
              <a:buFont typeface="Wingdings" pitchFamily="2" charset="2"/>
              <a:buNone/>
            </a:pPr>
            <a:r>
              <a:rPr lang="pt-BR" dirty="0" smtClean="0">
                <a:hlinkClick r:id="rId3"/>
              </a:rPr>
              <a:t>ipea.turismo@ipea.gov.br</a:t>
            </a:r>
            <a:endParaRPr lang="pt-BR" dirty="0" smtClean="0"/>
          </a:p>
          <a:p>
            <a:pPr algn="ctr">
              <a:buFont typeface="Wingdings" pitchFamily="2" charset="2"/>
              <a:buNone/>
            </a:pPr>
            <a:r>
              <a:rPr lang="pt-BR" dirty="0" smtClean="0">
                <a:hlinkClick r:id="rId4"/>
              </a:rPr>
              <a:t>www.ipea.gov.br/</a:t>
            </a:r>
            <a:r>
              <a:rPr lang="pt-BR" dirty="0" smtClean="0"/>
              <a:t> emprego no turismo</a:t>
            </a:r>
          </a:p>
          <a:p>
            <a:pPr algn="ctr"/>
            <a:endParaRPr lang="pt-BR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Obrigada!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3738" y="1666329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Alojamento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lang="pt-BR" sz="2800" kern="0" dirty="0" smtClean="0">
                <a:latin typeface="+mn-lt"/>
              </a:rPr>
              <a:t>Alimentação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Agências de Viagem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lang="pt-BR" sz="2800" kern="0" dirty="0" smtClean="0">
                <a:latin typeface="+mn-lt"/>
              </a:rPr>
              <a:t>Transporte Aéreo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Transporte Terrestre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lang="pt-BR" sz="2800" kern="0" dirty="0" smtClean="0">
                <a:latin typeface="+mn-lt"/>
              </a:rPr>
              <a:t>Transporte </a:t>
            </a:r>
            <a:r>
              <a:rPr lang="pt-BR" sz="2800" kern="0" dirty="0" err="1" smtClean="0">
                <a:latin typeface="+mn-lt"/>
              </a:rPr>
              <a:t>Aquaviário</a:t>
            </a:r>
            <a:endParaRPr lang="pt-BR" sz="2800" kern="0" dirty="0" smtClean="0"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Aluguel de Transporte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lang="pt-BR" sz="2800" kern="0" dirty="0" smtClean="0">
                <a:latin typeface="+mn-lt"/>
              </a:rPr>
              <a:t>Cultura e Lazer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363272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Atividades Características do Turismo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pt-BR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ACTs</a:t>
            </a:r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2 4"/>
          <p:cNvSpPr/>
          <p:nvPr/>
        </p:nvSpPr>
        <p:spPr>
          <a:xfrm>
            <a:off x="4860032" y="1916832"/>
            <a:ext cx="4032448" cy="24482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10"/>
              <a:gd name="adj6" fmla="val -479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3738" y="1666329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Alojamento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lang="pt-BR" sz="2800" kern="0" dirty="0" smtClean="0">
                <a:latin typeface="+mn-lt"/>
              </a:rPr>
              <a:t>Alimentação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Agências de Viagem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lang="pt-BR" sz="2800" kern="0" dirty="0" smtClean="0">
                <a:latin typeface="+mn-lt"/>
              </a:rPr>
              <a:t>Transporte Aéreo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Transporte Terrestre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lang="pt-BR" sz="2800" kern="0" dirty="0" smtClean="0">
                <a:latin typeface="+mn-lt"/>
              </a:rPr>
              <a:t>Transporte </a:t>
            </a:r>
            <a:r>
              <a:rPr lang="pt-BR" sz="2800" kern="0" dirty="0" err="1" smtClean="0">
                <a:latin typeface="+mn-lt"/>
              </a:rPr>
              <a:t>Aquaviário</a:t>
            </a:r>
            <a:endParaRPr lang="pt-BR" sz="2800" kern="0" dirty="0" smtClean="0"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Aluguel de Transporte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lang="pt-BR" sz="2800" kern="0" dirty="0" smtClean="0">
                <a:latin typeface="+mn-lt"/>
              </a:rPr>
              <a:t>Cultura e Lazer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363272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Atividades Características do Turismo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pt-BR" sz="35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ACTs</a:t>
            </a:r>
            <a:r>
              <a:rPr lang="pt-BR" sz="35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t="40319" r="66401" b="11297"/>
          <a:stretch>
            <a:fillRect/>
          </a:stretch>
        </p:blipFill>
        <p:spPr bwMode="auto">
          <a:xfrm>
            <a:off x="4995540" y="2003242"/>
            <a:ext cx="3816424" cy="228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5" y="1306289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é Turismo?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Conjunto de Atividades Características do Turismo (</a:t>
            </a:r>
            <a:r>
              <a:rPr lang="pt-BR" sz="2400" kern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ACTs</a:t>
            </a: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) conforme novas recomendações da OMT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6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800" kern="0" dirty="0" smtClean="0">
                <a:latin typeface="+mn-lt"/>
              </a:rPr>
              <a:t>Como dimensionar emprego nas </a:t>
            </a:r>
            <a:r>
              <a:rPr lang="pt-BR" sz="2800" kern="0" dirty="0" err="1" smtClean="0">
                <a:latin typeface="+mn-lt"/>
              </a:rPr>
              <a:t>ACTs</a:t>
            </a:r>
            <a:r>
              <a:rPr lang="pt-BR" sz="2800" kern="0" dirty="0" smtClean="0">
                <a:latin typeface="+mn-lt"/>
              </a:rPr>
              <a:t>?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latin typeface="+mn-lt"/>
              </a:rPr>
              <a:t>Fonte: </a:t>
            </a: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RAIS</a:t>
            </a:r>
            <a:r>
              <a:rPr lang="pt-BR" sz="2400" kern="0" dirty="0" smtClean="0">
                <a:latin typeface="+mn-lt"/>
              </a:rPr>
              <a:t> (MTE)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latin typeface="+mn-lt"/>
              </a:rPr>
              <a:t>Resultado: </a:t>
            </a:r>
            <a:r>
              <a:rPr lang="pt-BR" sz="2800" kern="0" dirty="0" smtClean="0">
                <a:solidFill>
                  <a:srgbClr val="FF0000"/>
                </a:solidFill>
                <a:latin typeface="+mn-lt"/>
              </a:rPr>
              <a:t>1,7 milhão </a:t>
            </a:r>
            <a:r>
              <a:rPr lang="pt-BR" sz="2400" kern="0" dirty="0" smtClean="0">
                <a:latin typeface="+mn-lt"/>
              </a:rPr>
              <a:t>(2010)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12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é Turismo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5" y="1306289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é Turismo?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Conjunto de Atividades Características do Turismo (</a:t>
            </a:r>
            <a:r>
              <a:rPr lang="pt-BR" sz="2400" kern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ACTs</a:t>
            </a: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) conforme novas recomendações da OMT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600" kern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8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Como dimensionar o emprego nas </a:t>
            </a:r>
            <a:r>
              <a:rPr lang="pt-BR" sz="2800" kern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ACTs</a:t>
            </a:r>
            <a:r>
              <a:rPr lang="pt-BR" sz="28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Fonte: RAIS (MTE)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Resultado: 1,7 milhão (2010)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12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800" kern="0" dirty="0" smtClean="0">
                <a:latin typeface="+mn-lt"/>
              </a:rPr>
              <a:t>Esse número é </a:t>
            </a:r>
            <a:r>
              <a:rPr lang="pt-BR" sz="2800" kern="0" dirty="0" smtClean="0">
                <a:solidFill>
                  <a:srgbClr val="FF0000"/>
                </a:solidFill>
                <a:latin typeface="+mn-lt"/>
              </a:rPr>
              <a:t>realista</a:t>
            </a:r>
            <a:r>
              <a:rPr lang="pt-BR" sz="2800" kern="0" dirty="0" smtClean="0">
                <a:latin typeface="+mn-lt"/>
              </a:rPr>
              <a:t>? 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Não</a:t>
            </a:r>
            <a:r>
              <a:rPr lang="pt-BR" sz="2400" kern="0" dirty="0" smtClean="0">
                <a:latin typeface="+mn-lt"/>
              </a:rPr>
              <a:t>, é superestimado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12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é Turismo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1625" y="1306289"/>
            <a:ext cx="8540750" cy="449897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é Turismo?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Conjunto de Atividades Características do Turismo (</a:t>
            </a:r>
            <a:r>
              <a:rPr lang="pt-BR" sz="2400" kern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ACTs</a:t>
            </a: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) conforme novas recomendações da OMT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600" kern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8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Como dimensionar emprego nas </a:t>
            </a:r>
            <a:r>
              <a:rPr lang="pt-BR" sz="2800" kern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ACTs</a:t>
            </a:r>
            <a:r>
              <a:rPr lang="pt-BR" sz="28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Fonte: RAIS (MTE)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Resultado: 1,7 milhão (2010)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12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8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Esse número é realista? 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Não, é superestimado</a:t>
            </a:r>
          </a:p>
          <a:p>
            <a:pPr marL="1028700" lvl="1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1200" kern="0" dirty="0" smtClean="0"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pt-BR" sz="2800" kern="0" dirty="0" smtClean="0">
                <a:latin typeface="+mn-lt"/>
              </a:rPr>
              <a:t>Como obter o emprego no turismo?</a:t>
            </a:r>
          </a:p>
          <a:p>
            <a:pPr marL="1028700" lvl="1" indent="-4064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622300" algn="l"/>
              </a:tabLst>
            </a:pP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Metodologia </a:t>
            </a:r>
            <a:r>
              <a:rPr lang="pt-BR" sz="2400" kern="0" dirty="0" err="1" smtClean="0">
                <a:solidFill>
                  <a:srgbClr val="FF0000"/>
                </a:solidFill>
                <a:latin typeface="+mn-lt"/>
              </a:rPr>
              <a:t>Ipea</a:t>
            </a:r>
            <a:endParaRPr lang="pt-BR" sz="2400" kern="0" dirty="0" smtClean="0">
              <a:solidFill>
                <a:srgbClr val="FF0000"/>
              </a:solidFill>
              <a:latin typeface="+mn-lt"/>
            </a:endParaRPr>
          </a:p>
          <a:p>
            <a: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61938"/>
            <a:ext cx="8218488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é Turismo</a:t>
            </a:r>
            <a:r>
              <a:rPr kumimoji="0" lang="pt-BR" sz="3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pt-BR" sz="3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13106</TotalTime>
  <Words>933</Words>
  <Application>Microsoft Office PowerPoint</Application>
  <PresentationFormat>Apresentação na tela (4:3)</PresentationFormat>
  <Paragraphs>287</Paragraphs>
  <Slides>41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Rede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Participação da UF no emprego formal das ACTs  Dez/2010 </vt:lpstr>
      <vt:lpstr>Apresentação do PowerPoint</vt:lpstr>
      <vt:lpstr>Perfil médio Ocupados formais Turismo e Economia Brasil – Dez.2010 (%)</vt:lpstr>
      <vt:lpstr>Remuneração média dos ocupados formais Brasil e regiões Dez.2010 (R$)</vt:lpstr>
      <vt:lpstr>    Gênero Ocupados formais Brasil – Dez.2010 (%)</vt:lpstr>
      <vt:lpstr>Emprego Formal  Remuneração homem / remuneração mulher  Brasil - Dez/2010 (%) </vt:lpstr>
      <vt:lpstr>Escolaridade Porcentagem de ocupados formais por ACT segundo escolaridade Brasil – Dez.2010 (Base RAIS)</vt:lpstr>
      <vt:lpstr>Escolaridade x Remuneração média Formal – Dez.2010</vt:lpstr>
      <vt:lpstr>Faixa etária Distribuição dos ocupados formais (%) Brasil – Dez.2010</vt:lpstr>
      <vt:lpstr>Distribuição dos ocupados formais por tamanho do estabelecimento  Brasil -  Dez/2010 (%)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IPEA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Tourism Employment: the experience of Ipea</dc:title>
  <dc:creator>R1433650</dc:creator>
  <cp:lastModifiedBy>Neiva Aparecida Duarte</cp:lastModifiedBy>
  <cp:revision>566</cp:revision>
  <dcterms:created xsi:type="dcterms:W3CDTF">2010-03-10T13:18:48Z</dcterms:created>
  <dcterms:modified xsi:type="dcterms:W3CDTF">2012-08-22T20:38:29Z</dcterms:modified>
</cp:coreProperties>
</file>